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10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FF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819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819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DEE5F9-ED56-4CD5-A167-624FEE2631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AC8A-C6A1-49E3-9381-37E81727E5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04187-5EB0-4B5C-BF46-B1853584E8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B8C47-0047-4AFA-8280-1034155335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34FFB-BFCC-4EA1-919F-B49D20FEE7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9EB54-3AE5-4DFD-9DFB-B55738BA86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A6FB8-A312-447B-AFE5-958C37C15B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333E-34C6-464F-8BF6-8276532165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1770C-DEA6-41C5-9567-69F9E66807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0E412-C0E6-4CE9-958C-24CB98EBAA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7319C-E14F-4CA5-99B3-838E93EE75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9828-1750-4E97-9278-B9B478CF81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C9CD4-B4BC-4396-8C12-79BBFEFCAC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FBA3-8773-4AE9-A35D-30259AC0FC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16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09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9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809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809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809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09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09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437E2A-49D0-4025-90DB-A00A1970E5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  <p:sldLayoutId id="2147483685" r:id="rId12"/>
    <p:sldLayoutId id="2147483684" r:id="rId13"/>
    <p:sldLayoutId id="214748368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9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8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hoto 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325"/>
            <a:ext cx="9144000" cy="682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metli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684213" y="296863"/>
            <a:ext cx="7740650" cy="100965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5E9EFF">
                  <a:alpha val="98000"/>
                </a:srgbClr>
              </a:gs>
              <a:gs pos="39999">
                <a:srgbClr val="85C2FF">
                  <a:alpha val="93600"/>
                </a:srgbClr>
              </a:gs>
              <a:gs pos="70000">
                <a:srgbClr val="C4D6EB">
                  <a:alpha val="90300"/>
                </a:srgbClr>
              </a:gs>
              <a:gs pos="100000">
                <a:srgbClr val="FFEBFA">
                  <a:alpha val="8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DZ" sz="3200" b="1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ثـــــــــــــانـــــــوية حـــــــاج عـــــلال بـــــن بــــــيـتور</a:t>
            </a:r>
            <a:endParaRPr lang="fr-FR" sz="3200" b="1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84213" y="2166938"/>
            <a:ext cx="7740650" cy="100965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5E9EFF">
                  <a:alpha val="98000"/>
                </a:srgbClr>
              </a:gs>
              <a:gs pos="39999">
                <a:srgbClr val="85C2FF">
                  <a:alpha val="93600"/>
                </a:srgbClr>
              </a:gs>
              <a:gs pos="70000">
                <a:srgbClr val="C4D6EB">
                  <a:alpha val="90300"/>
                </a:srgbClr>
              </a:gs>
              <a:gs pos="100000">
                <a:srgbClr val="FFEBFA">
                  <a:alpha val="8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DZ" sz="3200" b="1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مـــــــدخل للــــــكــيـــــــمياء الـــــــــعـــــــــــــضوية </a:t>
            </a:r>
            <a:endParaRPr lang="fr-FR" sz="3200" b="1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9750" y="4364038"/>
            <a:ext cx="7740650" cy="973137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5E9EFF">
                  <a:alpha val="98000"/>
                </a:srgbClr>
              </a:gs>
              <a:gs pos="39999">
                <a:srgbClr val="85C2FF">
                  <a:alpha val="93600"/>
                </a:srgbClr>
              </a:gs>
              <a:gs pos="70000">
                <a:srgbClr val="C4D6EB">
                  <a:alpha val="90300"/>
                </a:srgbClr>
              </a:gs>
              <a:gs pos="100000">
                <a:srgbClr val="FFEBFA">
                  <a:alpha val="8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DZ" sz="3200" b="1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اعـــــــداد الأستـــــــــاذة       بــــــــــهاز مــــــليكة </a:t>
            </a:r>
            <a:endParaRPr lang="fr-FR" sz="3200" b="1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3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3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3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6948488" y="333375"/>
            <a:ext cx="1728787" cy="792163"/>
          </a:xfrm>
          <a:prstGeom prst="ellipse">
            <a:avLst/>
          </a:prstGeom>
          <a:gradFill rotWithShape="1">
            <a:gsLst>
              <a:gs pos="0">
                <a:srgbClr val="4D0808"/>
              </a:gs>
              <a:gs pos="14999">
                <a:srgbClr val="FF0300"/>
              </a:gs>
              <a:gs pos="27499">
                <a:srgbClr val="FF7A00"/>
              </a:gs>
              <a:gs pos="50000">
                <a:srgbClr val="FFF200"/>
              </a:gs>
              <a:gs pos="72501">
                <a:srgbClr val="FF7A00"/>
              </a:gs>
              <a:gs pos="85001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latin typeface="Tahoma" pitchFamily="34" charset="0"/>
              </a:rPr>
              <a:t>التسمية</a:t>
            </a:r>
            <a:endParaRPr lang="fr-FR" sz="2800" b="1">
              <a:latin typeface="Tahoma" pitchFamily="34" charset="0"/>
            </a:endParaRP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6084888" y="2349500"/>
            <a:ext cx="3059112" cy="3816350"/>
          </a:xfrm>
          <a:prstGeom prst="verticalScroll">
            <a:avLst>
              <a:gd name="adj" fmla="val 116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تنزع اللاحقة </a:t>
            </a:r>
          </a:p>
          <a:p>
            <a:pPr algn="ctr"/>
            <a:r>
              <a:rPr lang="ar-DZ" sz="2800" b="1">
                <a:solidFill>
                  <a:srgbClr val="FF0000"/>
                </a:solidFill>
                <a:latin typeface="Tahoma" pitchFamily="34" charset="0"/>
              </a:rPr>
              <a:t>ان </a:t>
            </a:r>
          </a:p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من  الالكان </a:t>
            </a:r>
          </a:p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 المشتق  منه</a:t>
            </a:r>
          </a:p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 و تستبدل باللاحقة  </a:t>
            </a:r>
          </a:p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ar-DZ" sz="2800" b="1">
                <a:solidFill>
                  <a:srgbClr val="FF0000"/>
                </a:solidFill>
                <a:latin typeface="Tahoma" pitchFamily="34" charset="0"/>
              </a:rPr>
              <a:t>يل</a:t>
            </a:r>
          </a:p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وتصحب صيغته (-)</a:t>
            </a:r>
            <a:endParaRPr lang="fr-FR" sz="2800" b="1">
              <a:solidFill>
                <a:srgbClr val="FFFF00"/>
              </a:solidFill>
              <a:latin typeface="Tahoma" pitchFamily="34" charset="0"/>
            </a:endParaRPr>
          </a:p>
        </p:txBody>
      </p:sp>
      <p:graphicFrame>
        <p:nvGraphicFramePr>
          <p:cNvPr id="38916" name="Group 4"/>
          <p:cNvGraphicFramePr>
            <a:graphicFrameLocks noGrp="1"/>
          </p:cNvGraphicFramePr>
          <p:nvPr>
            <p:ph/>
          </p:nvPr>
        </p:nvGraphicFramePr>
        <p:xfrm>
          <a:off x="250825" y="0"/>
          <a:ext cx="5756275" cy="6351589"/>
        </p:xfrm>
        <a:graphic>
          <a:graphicData uri="http://schemas.openxmlformats.org/drawingml/2006/table">
            <a:tbl>
              <a:tblPr/>
              <a:tblGrid>
                <a:gridCol w="134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عدد ذرات الكربون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CnH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2n+</a:t>
                      </a:r>
                      <a:r>
                        <a:rPr kumimoji="0" lang="ar-D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اسم </a:t>
                      </a: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الجذر الالكلي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8946" name="AutoShape 34"/>
          <p:cNvSpPr>
            <a:spLocks noChangeArrowheads="1"/>
          </p:cNvSpPr>
          <p:nvPr/>
        </p:nvSpPr>
        <p:spPr bwMode="auto">
          <a:xfrm>
            <a:off x="6300788" y="1557338"/>
            <a:ext cx="2627312" cy="647700"/>
          </a:xfrm>
          <a:prstGeom prst="flowChartAlternateProcess">
            <a:avLst/>
          </a:prstGeom>
          <a:gradFill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r="100000" b="10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DZ" sz="2800" b="1">
                <a:solidFill>
                  <a:srgbClr val="FFFF66"/>
                </a:solidFill>
                <a:latin typeface="Tahoma" pitchFamily="34" charset="0"/>
              </a:rPr>
              <a:t>الجذور الالكلية</a:t>
            </a:r>
            <a:endParaRPr lang="fr-FR" sz="28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395288" y="1196975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>
                <a:solidFill>
                  <a:srgbClr val="FFFF00"/>
                </a:solidFill>
              </a:rPr>
              <a:t>n =1</a:t>
            </a:r>
          </a:p>
          <a:p>
            <a:pPr algn="ctr"/>
            <a:endParaRPr lang="fr-FR" sz="2800" b="1">
              <a:solidFill>
                <a:srgbClr val="FFFF00"/>
              </a:solidFill>
            </a:endParaRPr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395288" y="2276475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>
                <a:solidFill>
                  <a:srgbClr val="FFFF00"/>
                </a:solidFill>
              </a:rPr>
              <a:t>n =</a:t>
            </a:r>
            <a:r>
              <a:rPr lang="ar-DZ" sz="2800" b="1">
                <a:solidFill>
                  <a:srgbClr val="FFFF00"/>
                </a:solidFill>
              </a:rPr>
              <a:t>2</a:t>
            </a:r>
            <a:endParaRPr lang="fr-FR" sz="2800" b="1">
              <a:solidFill>
                <a:srgbClr val="FFFF00"/>
              </a:solidFill>
            </a:endParaRPr>
          </a:p>
          <a:p>
            <a:pPr algn="ctr"/>
            <a:endParaRPr lang="fr-FR" sz="2800" b="1">
              <a:solidFill>
                <a:srgbClr val="FFFF00"/>
              </a:solidFill>
            </a:endParaRP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395288" y="3213100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>
                <a:solidFill>
                  <a:srgbClr val="FFFF00"/>
                </a:solidFill>
              </a:rPr>
              <a:t>n =</a:t>
            </a:r>
            <a:r>
              <a:rPr lang="ar-DZ" sz="2800" b="1">
                <a:solidFill>
                  <a:srgbClr val="FFFF00"/>
                </a:solidFill>
              </a:rPr>
              <a:t>3</a:t>
            </a:r>
            <a:endParaRPr lang="fr-FR" sz="2800" b="1">
              <a:solidFill>
                <a:srgbClr val="FFFF00"/>
              </a:solidFill>
            </a:endParaRPr>
          </a:p>
          <a:p>
            <a:pPr algn="ctr"/>
            <a:endParaRPr lang="fr-FR" sz="2800" b="1">
              <a:solidFill>
                <a:srgbClr val="FFFF00"/>
              </a:solidFill>
            </a:endParaRP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4572000" y="126841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/>
              <a:t>ميثيل</a:t>
            </a:r>
            <a:endParaRPr lang="fr-FR" sz="3200" b="1"/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4572000" y="2133600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/>
              <a:t>ايثيل</a:t>
            </a:r>
            <a:endParaRPr lang="fr-FR" sz="3200" b="1"/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4643438" y="31416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/>
              <a:t>بروبيل</a:t>
            </a:r>
            <a:endParaRPr lang="fr-FR" sz="3200" b="1"/>
          </a:p>
        </p:txBody>
      </p:sp>
      <p:sp>
        <p:nvSpPr>
          <p:cNvPr id="38953" name="Rectangle 41"/>
          <p:cNvSpPr>
            <a:spLocks noChangeArrowheads="1"/>
          </p:cNvSpPr>
          <p:nvPr/>
        </p:nvSpPr>
        <p:spPr bwMode="auto">
          <a:xfrm>
            <a:off x="2376488" y="1341438"/>
            <a:ext cx="215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/>
              <a:t>-</a:t>
            </a:r>
            <a:r>
              <a:rPr lang="fr-FR" sz="2800" b="1"/>
              <a:t>C</a:t>
            </a:r>
          </a:p>
        </p:txBody>
      </p:sp>
      <p:sp>
        <p:nvSpPr>
          <p:cNvPr id="38954" name="Rectangle 42"/>
          <p:cNvSpPr>
            <a:spLocks noChangeArrowheads="1"/>
          </p:cNvSpPr>
          <p:nvPr/>
        </p:nvSpPr>
        <p:spPr bwMode="auto">
          <a:xfrm>
            <a:off x="2195513" y="2170113"/>
            <a:ext cx="3603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-C</a:t>
            </a:r>
            <a:r>
              <a:rPr lang="fr-FR" sz="1600" b="1"/>
              <a:t>2</a:t>
            </a:r>
          </a:p>
        </p:txBody>
      </p:sp>
      <p:sp>
        <p:nvSpPr>
          <p:cNvPr id="38955" name="Rectangle 43"/>
          <p:cNvSpPr>
            <a:spLocks noChangeArrowheads="1"/>
          </p:cNvSpPr>
          <p:nvPr/>
        </p:nvSpPr>
        <p:spPr bwMode="auto">
          <a:xfrm>
            <a:off x="2447925" y="3249613"/>
            <a:ext cx="215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-C</a:t>
            </a:r>
            <a:r>
              <a:rPr lang="fr-FR" b="1"/>
              <a:t>3</a:t>
            </a:r>
          </a:p>
        </p:txBody>
      </p:sp>
      <p:sp>
        <p:nvSpPr>
          <p:cNvPr id="38956" name="Rectangle 44"/>
          <p:cNvSpPr>
            <a:spLocks noChangeArrowheads="1"/>
          </p:cNvSpPr>
          <p:nvPr/>
        </p:nvSpPr>
        <p:spPr bwMode="auto">
          <a:xfrm>
            <a:off x="2627313" y="2203450"/>
            <a:ext cx="4318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fr-FR" sz="2000" b="1"/>
              <a:t>5</a:t>
            </a: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2627313" y="1341438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fr-FR" sz="2000" b="1"/>
              <a:t>3</a:t>
            </a:r>
          </a:p>
        </p:txBody>
      </p:sp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2808288" y="3211513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fr-FR" sz="2000" b="1"/>
              <a:t>7</a:t>
            </a:r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323850" y="4294188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>
                <a:solidFill>
                  <a:srgbClr val="FFFF00"/>
                </a:solidFill>
              </a:rPr>
              <a:t>n =</a:t>
            </a:r>
            <a:r>
              <a:rPr lang="ar-DZ" sz="2800" b="1">
                <a:solidFill>
                  <a:srgbClr val="FFFF00"/>
                </a:solidFill>
              </a:rPr>
              <a:t>4</a:t>
            </a:r>
            <a:endParaRPr lang="fr-FR" sz="2800" b="1">
              <a:solidFill>
                <a:srgbClr val="FFFF00"/>
              </a:solidFill>
            </a:endParaRPr>
          </a:p>
          <a:p>
            <a:pPr algn="ctr"/>
            <a:endParaRPr lang="fr-FR" sz="2800" b="1">
              <a:solidFill>
                <a:srgbClr val="FFFF00"/>
              </a:solidFill>
            </a:endParaRP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395288" y="5445125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>
                <a:solidFill>
                  <a:srgbClr val="FFFF00"/>
                </a:solidFill>
              </a:rPr>
              <a:t>n =</a:t>
            </a:r>
            <a:r>
              <a:rPr lang="ar-DZ" sz="2800" b="1">
                <a:solidFill>
                  <a:srgbClr val="FFFF00"/>
                </a:solidFill>
              </a:rPr>
              <a:t>5</a:t>
            </a:r>
            <a:endParaRPr lang="fr-FR" sz="2800" b="1">
              <a:solidFill>
                <a:srgbClr val="FFFF00"/>
              </a:solidFill>
            </a:endParaRPr>
          </a:p>
          <a:p>
            <a:pPr algn="ctr"/>
            <a:endParaRPr lang="fr-FR" sz="2800" b="1">
              <a:solidFill>
                <a:srgbClr val="FFFF00"/>
              </a:solidFill>
            </a:endParaRPr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4500563" y="414972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/>
              <a:t>بوتيل</a:t>
            </a:r>
            <a:endParaRPr lang="fr-FR" sz="3200" b="1"/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4427538" y="53006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/>
              <a:t>بنتيل</a:t>
            </a:r>
            <a:endParaRPr lang="fr-FR" sz="3200" b="1"/>
          </a:p>
        </p:txBody>
      </p:sp>
      <p:sp>
        <p:nvSpPr>
          <p:cNvPr id="38963" name="Rectangle 51"/>
          <p:cNvSpPr>
            <a:spLocks noChangeArrowheads="1"/>
          </p:cNvSpPr>
          <p:nvPr/>
        </p:nvSpPr>
        <p:spPr bwMode="auto">
          <a:xfrm>
            <a:off x="2268538" y="4221163"/>
            <a:ext cx="215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-C</a:t>
            </a:r>
            <a:r>
              <a:rPr lang="fr-FR" b="1"/>
              <a:t>4</a:t>
            </a:r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2411413" y="5445125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-C</a:t>
            </a:r>
            <a:r>
              <a:rPr lang="fr-FR" b="1"/>
              <a:t>5</a:t>
            </a:r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2844800" y="5443538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ar-DZ" b="1"/>
              <a:t>11</a:t>
            </a:r>
            <a:endParaRPr lang="fr-FR" b="1"/>
          </a:p>
        </p:txBody>
      </p: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2663825" y="4183063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ar-DZ" sz="2000" b="1"/>
              <a:t>9</a:t>
            </a:r>
            <a:endParaRPr lang="fr-FR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2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20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46" grpId="0" animBg="1" autoUpdateAnimBg="0"/>
      <p:bldP spid="38947" grpId="0"/>
      <p:bldP spid="38948" grpId="0"/>
      <p:bldP spid="38949" grpId="0"/>
      <p:bldP spid="38950" grpId="0"/>
      <p:bldP spid="38951" grpId="0"/>
      <p:bldP spid="38952" grpId="0"/>
      <p:bldP spid="38953" grpId="0" autoUpdateAnimBg="0"/>
      <p:bldP spid="38954" grpId="0" autoUpdateAnimBg="0"/>
      <p:bldP spid="38955" grpId="0" autoUpdateAnimBg="0"/>
      <p:bldP spid="38956" grpId="0" autoUpdateAnimBg="0"/>
      <p:bldP spid="38957" grpId="0" autoUpdateAnimBg="0"/>
      <p:bldP spid="38958" grpId="0" autoUpdateAnimBg="0"/>
      <p:bldP spid="38959" grpId="0"/>
      <p:bldP spid="38960" grpId="0"/>
      <p:bldP spid="38961" grpId="0"/>
      <p:bldP spid="38962" grpId="0"/>
      <p:bldP spid="38963" grpId="0" autoUpdateAnimBg="0"/>
      <p:bldP spid="38964" grpId="0" autoUpdateAnimBg="0"/>
      <p:bldP spid="38965" grpId="0" autoUpdateAnimBg="0"/>
      <p:bldP spid="389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563938" y="1341438"/>
            <a:ext cx="55800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 u="sng">
                <a:latin typeface="Tahoma" pitchFamily="34" charset="0"/>
              </a:rPr>
              <a:t>تسمية الالكانات ذات السلاسل المتفرعة</a:t>
            </a:r>
            <a:endParaRPr lang="fr-FR" sz="2800" b="1" u="sng">
              <a:latin typeface="Tahoma" pitchFamily="34" charset="0"/>
            </a:endParaRPr>
          </a:p>
          <a:p>
            <a:pPr algn="ctr"/>
            <a:endParaRPr lang="ar-DZ" sz="2800" b="1">
              <a:latin typeface="Tahoma" pitchFamily="34" charset="0"/>
            </a:endParaRPr>
          </a:p>
          <a:p>
            <a:pPr algn="ctr"/>
            <a:r>
              <a:rPr lang="ar-DZ" sz="2800" b="1">
                <a:latin typeface="Tahoma" pitchFamily="34" charset="0"/>
              </a:rPr>
              <a:t>أكتب اسم المركب ذي الصيغة المنشورة التالية </a:t>
            </a:r>
            <a:endParaRPr lang="fr-FR" sz="2800" b="1">
              <a:latin typeface="Tahoma" pitchFamily="34" charset="0"/>
            </a:endParaRP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468313" y="188913"/>
            <a:ext cx="5903912" cy="936625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9000">
                <a:srgbClr val="CC99FF"/>
              </a:gs>
              <a:gs pos="64000">
                <a:srgbClr val="9966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D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>تسمية المركبات العضوية حسب توصيات</a:t>
            </a:r>
            <a:r>
              <a:rPr lang="fr-F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/>
            </a:r>
            <a:br>
              <a:rPr lang="fr-F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</a:br>
            <a:r>
              <a:rPr lang="ar-DZ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> </a:t>
            </a:r>
            <a:r>
              <a:rPr lang="fr-F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>IUPAC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419475" y="3716338"/>
            <a:ext cx="0" cy="287337"/>
          </a:xfrm>
          <a:prstGeom prst="line">
            <a:avLst/>
          </a:prstGeom>
          <a:noFill/>
          <a:ln w="444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763713" y="3068638"/>
            <a:ext cx="5905500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2400" b="1">
                <a:latin typeface="Tahoma" pitchFamily="34" charset="0"/>
              </a:rPr>
              <a:t> </a:t>
            </a:r>
            <a:r>
              <a:rPr lang="fr-CA" sz="2800" b="1">
                <a:latin typeface="Tahoma" pitchFamily="34" charset="0"/>
              </a:rPr>
              <a:t>CH</a:t>
            </a:r>
            <a:r>
              <a:rPr lang="fr-CA" b="1">
                <a:latin typeface="Tahoma" pitchFamily="34" charset="0"/>
              </a:rPr>
              <a:t>3</a:t>
            </a:r>
            <a:r>
              <a:rPr lang="fr-CA" sz="1600" b="1">
                <a:latin typeface="Tahoma" pitchFamily="34" charset="0"/>
              </a:rPr>
              <a:t>   </a:t>
            </a:r>
            <a:r>
              <a:rPr lang="fr-CA" b="1">
                <a:latin typeface="Tahoma" pitchFamily="34" charset="0"/>
              </a:rPr>
              <a:t>                              </a:t>
            </a:r>
            <a:endParaRPr lang="fr-CA" sz="2400" b="1">
              <a:latin typeface="Tahoma" pitchFamily="34" charset="0"/>
            </a:endParaRPr>
          </a:p>
          <a:p>
            <a:pPr algn="ctr"/>
            <a:endParaRPr lang="fr-CA" sz="2400" b="1">
              <a:latin typeface="Tahoma" pitchFamily="34" charset="0"/>
            </a:endParaRPr>
          </a:p>
          <a:p>
            <a:pPr algn="ctr"/>
            <a:r>
              <a:rPr lang="fr-CA" sz="2800" b="1">
                <a:latin typeface="Tahoma" pitchFamily="34" charset="0"/>
              </a:rPr>
              <a:t>CH</a:t>
            </a:r>
            <a:r>
              <a:rPr lang="fr-CA" b="1">
                <a:latin typeface="Tahoma" pitchFamily="34" charset="0"/>
              </a:rPr>
              <a:t>3</a:t>
            </a:r>
            <a:r>
              <a:rPr lang="fr-CA" sz="2800" b="1">
                <a:latin typeface="Tahoma" pitchFamily="34" charset="0"/>
              </a:rPr>
              <a:t>-CH-CH</a:t>
            </a:r>
            <a:r>
              <a:rPr lang="fr-CA" b="1">
                <a:latin typeface="Tahoma" pitchFamily="34" charset="0"/>
              </a:rPr>
              <a:t>2</a:t>
            </a:r>
            <a:r>
              <a:rPr lang="fr-CA" sz="2800" b="1">
                <a:latin typeface="Tahoma" pitchFamily="34" charset="0"/>
              </a:rPr>
              <a:t>-CH</a:t>
            </a:r>
            <a:r>
              <a:rPr lang="fr-CA" b="1">
                <a:latin typeface="Tahoma" pitchFamily="34" charset="0"/>
              </a:rPr>
              <a:t>2</a:t>
            </a:r>
            <a:r>
              <a:rPr lang="fr-CA" sz="2800" b="1">
                <a:latin typeface="Tahoma" pitchFamily="34" charset="0"/>
              </a:rPr>
              <a:t>-CH</a:t>
            </a:r>
            <a:r>
              <a:rPr lang="fr-CA" b="1">
                <a:latin typeface="Tahoma" pitchFamily="34" charset="0"/>
              </a:rPr>
              <a:t>2</a:t>
            </a:r>
            <a:r>
              <a:rPr lang="fr-CA" sz="2800" b="1">
                <a:latin typeface="Tahoma" pitchFamily="34" charset="0"/>
              </a:rPr>
              <a:t>-CH</a:t>
            </a:r>
            <a:r>
              <a:rPr lang="fr-CA" b="1">
                <a:latin typeface="Tahoma" pitchFamily="34" charset="0"/>
              </a:rPr>
              <a:t>3</a:t>
            </a:r>
          </a:p>
          <a:p>
            <a:pPr algn="ctr"/>
            <a:endParaRPr lang="fr-FR" sz="2800" b="1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tmFilter="0,0; .5, 1; 1, 1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animBg="1"/>
      <p:bldP spid="39940" grpId="0" animBg="1"/>
      <p:bldP spid="399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>
          <a:xfrm>
            <a:off x="5219700" y="0"/>
            <a:ext cx="3673475" cy="1296988"/>
          </a:xfrm>
          <a:prstGeom prst="horizontalScroll">
            <a:avLst>
              <a:gd name="adj" fmla="val 25000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9000">
                <a:srgbClr val="CC99FF"/>
              </a:gs>
              <a:gs pos="64000">
                <a:srgbClr val="9966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ar-DZ" sz="2800" b="1" smtClean="0">
                <a:solidFill>
                  <a:srgbClr val="FF0000"/>
                </a:solidFill>
              </a:rPr>
              <a:t>1نختار السلسلة الرئيسية</a:t>
            </a:r>
            <a:endParaRPr lang="fr-FR" sz="2800" b="1" smtClean="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258888" y="1268413"/>
            <a:ext cx="5905500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2400" b="1">
                <a:latin typeface="Tahoma" pitchFamily="34" charset="0"/>
              </a:rPr>
              <a:t> </a:t>
            </a:r>
            <a:r>
              <a:rPr lang="fr-CA" sz="2800" b="1">
                <a:latin typeface="Tahoma" pitchFamily="34" charset="0"/>
              </a:rPr>
              <a:t>CH</a:t>
            </a:r>
            <a:r>
              <a:rPr lang="fr-CA" b="1">
                <a:latin typeface="Tahoma" pitchFamily="34" charset="0"/>
              </a:rPr>
              <a:t>3   </a:t>
            </a:r>
            <a:r>
              <a:rPr lang="fr-CA" sz="1600" b="1">
                <a:latin typeface="Tahoma" pitchFamily="34" charset="0"/>
              </a:rPr>
              <a:t> </a:t>
            </a:r>
            <a:r>
              <a:rPr lang="fr-CA" b="1">
                <a:latin typeface="Tahoma" pitchFamily="34" charset="0"/>
              </a:rPr>
              <a:t>                              </a:t>
            </a:r>
            <a:endParaRPr lang="fr-CA" sz="2400" b="1">
              <a:latin typeface="Tahoma" pitchFamily="34" charset="0"/>
            </a:endParaRPr>
          </a:p>
          <a:p>
            <a:pPr algn="ctr"/>
            <a:endParaRPr lang="fr-CA" sz="2400" b="1">
              <a:latin typeface="Tahoma" pitchFamily="34" charset="0"/>
            </a:endParaRPr>
          </a:p>
          <a:p>
            <a:pPr algn="ctr"/>
            <a:r>
              <a:rPr lang="fr-CA" sz="2800" b="1">
                <a:latin typeface="Tahoma" pitchFamily="34" charset="0"/>
              </a:rPr>
              <a:t>CH</a:t>
            </a:r>
            <a:r>
              <a:rPr lang="fr-CA" b="1">
                <a:latin typeface="Tahoma" pitchFamily="34" charset="0"/>
              </a:rPr>
              <a:t>3</a:t>
            </a:r>
            <a:r>
              <a:rPr lang="fr-CA" sz="2800" b="1">
                <a:latin typeface="Tahoma" pitchFamily="34" charset="0"/>
              </a:rPr>
              <a:t>-CH-CH</a:t>
            </a:r>
            <a:r>
              <a:rPr lang="fr-CA" b="1">
                <a:latin typeface="Tahoma" pitchFamily="34" charset="0"/>
              </a:rPr>
              <a:t>2</a:t>
            </a:r>
            <a:r>
              <a:rPr lang="fr-CA" sz="2800" b="1">
                <a:latin typeface="Tahoma" pitchFamily="34" charset="0"/>
              </a:rPr>
              <a:t>-CH</a:t>
            </a:r>
            <a:r>
              <a:rPr lang="fr-CA" b="1">
                <a:latin typeface="Tahoma" pitchFamily="34" charset="0"/>
              </a:rPr>
              <a:t>2</a:t>
            </a:r>
            <a:r>
              <a:rPr lang="fr-CA" sz="2800" b="1">
                <a:latin typeface="Tahoma" pitchFamily="34" charset="0"/>
              </a:rPr>
              <a:t>-CH</a:t>
            </a:r>
            <a:r>
              <a:rPr lang="fr-CA" b="1">
                <a:latin typeface="Tahoma" pitchFamily="34" charset="0"/>
              </a:rPr>
              <a:t>2</a:t>
            </a:r>
            <a:r>
              <a:rPr lang="fr-CA" sz="2800" b="1">
                <a:latin typeface="Tahoma" pitchFamily="34" charset="0"/>
              </a:rPr>
              <a:t>-CH</a:t>
            </a:r>
            <a:r>
              <a:rPr lang="fr-CA" b="1">
                <a:latin typeface="Tahoma" pitchFamily="34" charset="0"/>
              </a:rPr>
              <a:t>3</a:t>
            </a:r>
          </a:p>
          <a:p>
            <a:pPr algn="ctr"/>
            <a:endParaRPr lang="fr-FR" sz="2800" b="1">
              <a:latin typeface="Tahoma" pitchFamily="34" charset="0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916238" y="191611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35150" y="1700213"/>
            <a:ext cx="936625" cy="504825"/>
            <a:chOff x="1701" y="1797"/>
            <a:chExt cx="317" cy="363"/>
          </a:xfrm>
        </p:grpSpPr>
        <p:sp>
          <p:nvSpPr>
            <p:cNvPr id="16399" name="Line 6"/>
            <p:cNvSpPr>
              <a:spLocks noChangeShapeType="1"/>
            </p:cNvSpPr>
            <p:nvPr/>
          </p:nvSpPr>
          <p:spPr bwMode="auto">
            <a:xfrm>
              <a:off x="2018" y="1797"/>
              <a:ext cx="0" cy="36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6400" name="Line 7"/>
            <p:cNvSpPr>
              <a:spLocks noChangeShapeType="1"/>
            </p:cNvSpPr>
            <p:nvPr/>
          </p:nvSpPr>
          <p:spPr bwMode="auto">
            <a:xfrm flipH="1">
              <a:off x="1701" y="2160"/>
              <a:ext cx="317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1979613" y="2276475"/>
            <a:ext cx="4464050" cy="0"/>
          </a:xfrm>
          <a:prstGeom prst="line">
            <a:avLst/>
          </a:prstGeom>
          <a:noFill/>
          <a:ln w="222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779838" y="5589588"/>
            <a:ext cx="863600" cy="288925"/>
            <a:chOff x="2517" y="1797"/>
            <a:chExt cx="1588" cy="408"/>
          </a:xfrm>
        </p:grpSpPr>
        <p:sp>
          <p:nvSpPr>
            <p:cNvPr id="16397" name="Line 10"/>
            <p:cNvSpPr>
              <a:spLocks noChangeShapeType="1"/>
            </p:cNvSpPr>
            <p:nvPr/>
          </p:nvSpPr>
          <p:spPr bwMode="auto">
            <a:xfrm>
              <a:off x="2517" y="1797"/>
              <a:ext cx="0" cy="408"/>
            </a:xfrm>
            <a:prstGeom prst="line">
              <a:avLst/>
            </a:prstGeom>
            <a:noFill/>
            <a:ln w="25400">
              <a:solidFill>
                <a:srgbClr val="CC99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6398" name="Line 11"/>
            <p:cNvSpPr>
              <a:spLocks noChangeShapeType="1"/>
            </p:cNvSpPr>
            <p:nvPr/>
          </p:nvSpPr>
          <p:spPr bwMode="auto">
            <a:xfrm>
              <a:off x="2517" y="2205"/>
              <a:ext cx="1588" cy="0"/>
            </a:xfrm>
            <a:prstGeom prst="line">
              <a:avLst/>
            </a:prstGeom>
            <a:noFill/>
            <a:ln w="25400">
              <a:solidFill>
                <a:srgbClr val="CC99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908175" y="4076700"/>
            <a:ext cx="5400675" cy="219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r>
              <a:rPr lang="ar-DZ" sz="2800" b="1">
                <a:latin typeface="Tahoma" pitchFamily="34" charset="0"/>
              </a:rPr>
              <a:t>لدينا 3 سلاسل تحتوي كل منها </a:t>
            </a:r>
            <a:r>
              <a:rPr lang="fr-FR" sz="2000" b="1">
                <a:latin typeface="Tahoma" pitchFamily="34" charset="0"/>
              </a:rPr>
              <a:t>6C, 3C, 6C</a:t>
            </a:r>
            <a:r>
              <a:rPr lang="ar-DZ" sz="2800">
                <a:latin typeface="Tahoma" pitchFamily="34" charset="0"/>
              </a:rPr>
              <a:t> </a:t>
            </a:r>
            <a:endParaRPr lang="ar-DZ" sz="2800" b="1">
              <a:latin typeface="Tahoma" pitchFamily="34" charset="0"/>
            </a:endParaRPr>
          </a:p>
          <a:p>
            <a:pPr algn="r"/>
            <a:r>
              <a:rPr lang="ar-DZ" sz="2800" b="1">
                <a:latin typeface="Tahoma" pitchFamily="34" charset="0"/>
              </a:rPr>
              <a:t>لهذا نختار التي تحتوي أكبر</a:t>
            </a:r>
            <a:r>
              <a:rPr lang="ar-DZ" sz="2800">
                <a:latin typeface="Tahoma" pitchFamily="34" charset="0"/>
              </a:rPr>
              <a:t> </a:t>
            </a:r>
            <a:r>
              <a:rPr lang="ar-DZ" sz="2800" b="1" u="sng">
                <a:solidFill>
                  <a:srgbClr val="FFFF00"/>
                </a:solidFill>
                <a:latin typeface="Tahoma" pitchFamily="34" charset="0"/>
              </a:rPr>
              <a:t>عدد من الكربون</a:t>
            </a:r>
            <a:r>
              <a:rPr lang="ar-DZ" sz="2800" b="1" u="sng">
                <a:latin typeface="Tahoma" pitchFamily="34" charset="0"/>
              </a:rPr>
              <a:t> </a:t>
            </a:r>
          </a:p>
          <a:p>
            <a:pPr algn="r"/>
            <a:r>
              <a:rPr lang="ar-DZ" sz="2800" b="1" u="sng">
                <a:solidFill>
                  <a:srgbClr val="FFFF00"/>
                </a:solidFill>
                <a:latin typeface="Tahoma" pitchFamily="34" charset="0"/>
              </a:rPr>
              <a:t>وأكبر عدد من الجذور</a:t>
            </a:r>
            <a:r>
              <a:rPr lang="ar-DZ" sz="2800" b="1">
                <a:latin typeface="Tahoma" pitchFamily="34" charset="0"/>
              </a:rPr>
              <a:t> </a:t>
            </a:r>
          </a:p>
          <a:p>
            <a:pPr algn="r"/>
            <a:r>
              <a:rPr lang="ar-DZ" sz="2800" b="1">
                <a:latin typeface="Tahoma" pitchFamily="34" charset="0"/>
              </a:rPr>
              <a:t>اما                 أو</a:t>
            </a:r>
            <a:endParaRPr lang="fr-FR" sz="2800" b="1">
              <a:latin typeface="Tahoma" pitchFamily="34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19475" y="1628775"/>
            <a:ext cx="3097213" cy="576263"/>
            <a:chOff x="2517" y="1797"/>
            <a:chExt cx="1588" cy="408"/>
          </a:xfrm>
        </p:grpSpPr>
        <p:sp>
          <p:nvSpPr>
            <p:cNvPr id="16395" name="Line 14"/>
            <p:cNvSpPr>
              <a:spLocks noChangeShapeType="1"/>
            </p:cNvSpPr>
            <p:nvPr/>
          </p:nvSpPr>
          <p:spPr bwMode="auto">
            <a:xfrm>
              <a:off x="2517" y="1797"/>
              <a:ext cx="0" cy="408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16396" name="Line 15"/>
            <p:cNvSpPr>
              <a:spLocks noChangeShapeType="1"/>
            </p:cNvSpPr>
            <p:nvPr/>
          </p:nvSpPr>
          <p:spPr bwMode="auto">
            <a:xfrm>
              <a:off x="2517" y="2205"/>
              <a:ext cx="1588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5364163" y="5876925"/>
            <a:ext cx="1295400" cy="0"/>
          </a:xfrm>
          <a:prstGeom prst="line">
            <a:avLst/>
          </a:prstGeom>
          <a:noFill/>
          <a:ln w="349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4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tmFilter="0,0; .5, 1; 1, 1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animBg="1"/>
      <p:bldP spid="40964" grpId="0" animBg="1"/>
      <p:bldP spid="40968" grpId="0" animBg="1"/>
      <p:bldP spid="40972" grpId="0" animBg="1"/>
      <p:bldP spid="409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372475" cy="47625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DZ" sz="2800" b="1" smtClean="0">
                <a:solidFill>
                  <a:srgbClr val="FFFF00"/>
                </a:solidFill>
                <a:cs typeface="Times New Roman" pitchFamily="18" charset="0"/>
              </a:rPr>
              <a:t>ولتكن السلسلةالصفراء </a:t>
            </a:r>
            <a:br>
              <a:rPr lang="ar-DZ" sz="2800" b="1" smtClean="0">
                <a:solidFill>
                  <a:srgbClr val="FFFF00"/>
                </a:solidFill>
                <a:cs typeface="Times New Roman" pitchFamily="18" charset="0"/>
              </a:rPr>
            </a:br>
            <a:endParaRPr lang="fr-FR" sz="2800" b="1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763713" y="1844675"/>
            <a:ext cx="0" cy="2159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00113" y="25654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1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763713" y="25654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411413" y="25638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3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203575" y="25638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4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4860925" y="25654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6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3995738" y="25638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5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2484438" y="3357563"/>
            <a:ext cx="66595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لاحظ ان الكربون الحامل للجذر يحمل  رقم</a:t>
            </a:r>
            <a:endParaRPr lang="fr-FR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451725" y="3933825"/>
            <a:ext cx="15113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latin typeface="Tahoma" pitchFamily="34" charset="0"/>
              </a:rPr>
              <a:t>واسم جذره </a:t>
            </a:r>
            <a:endParaRPr lang="fr-FR" sz="2800" b="1">
              <a:latin typeface="Tahoma" pitchFamily="34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429125" y="3860800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0000"/>
                </a:solidFill>
              </a:rPr>
              <a:t>ميتيل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5508625" y="4221163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643438" y="4581525"/>
            <a:ext cx="45005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ولاحظ ان عدد ذرات كربون السلسلة الرئيسية</a:t>
            </a:r>
            <a:endParaRPr lang="fr-FR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42846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 flipV="1">
            <a:off x="2771775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55650" y="4652963"/>
            <a:ext cx="15113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/>
              <a:t>اسمها </a:t>
            </a:r>
            <a:r>
              <a:rPr lang="ar-DZ" sz="3200" b="1">
                <a:solidFill>
                  <a:srgbClr val="FF0000"/>
                </a:solidFill>
              </a:rPr>
              <a:t>هكسان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971550" y="2205038"/>
            <a:ext cx="4392613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6478588" y="5445125"/>
            <a:ext cx="26654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ar-DZ" sz="2800" b="1"/>
              <a:t>ا</a:t>
            </a:r>
            <a:r>
              <a:rPr lang="ar-DZ" sz="2800" b="1">
                <a:latin typeface="Tahoma" pitchFamily="34" charset="0"/>
              </a:rPr>
              <a:t>ذن </a:t>
            </a:r>
            <a:r>
              <a:rPr lang="ar-DZ" sz="2800" b="1"/>
              <a:t>اسم المركب هو  </a:t>
            </a:r>
            <a:endParaRPr lang="fr-FR" sz="2800" b="1"/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284663" y="3860800"/>
            <a:ext cx="1150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DZ" sz="3200" b="1">
                <a:solidFill>
                  <a:srgbClr val="FF0000"/>
                </a:solidFill>
              </a:rPr>
              <a:t>ميتيل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5867400" y="5370513"/>
            <a:ext cx="574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DZ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>2</a:t>
            </a:r>
            <a:r>
              <a:rPr lang="ar-SA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>-</a:t>
            </a:r>
            <a:endParaRPr lang="fr-FR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684213" y="46529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0000"/>
                </a:solidFill>
                <a:latin typeface="Tahoma" pitchFamily="34" charset="0"/>
              </a:rPr>
              <a:t>هكسان</a:t>
            </a:r>
            <a:endParaRPr lang="fr-FR" sz="32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250825" y="5445125"/>
            <a:ext cx="23764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 b="1">
                <a:solidFill>
                  <a:srgbClr val="FF0000"/>
                </a:solidFill>
                <a:latin typeface="Tahoma" pitchFamily="34" charset="0"/>
              </a:rPr>
              <a:t>2-méthylhexane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179388" y="1160463"/>
            <a:ext cx="5905500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2800" b="1" dirty="0" smtClean="0">
                <a:latin typeface="Tahoma" pitchFamily="34" charset="0"/>
              </a:rPr>
              <a:t>                 CH</a:t>
            </a:r>
            <a:r>
              <a:rPr lang="fr-CA" b="1" dirty="0" smtClean="0">
                <a:latin typeface="Tahoma" pitchFamily="34" charset="0"/>
              </a:rPr>
              <a:t>3</a:t>
            </a:r>
            <a:r>
              <a:rPr lang="ar-DZ" b="1" dirty="0" smtClean="0">
                <a:latin typeface="Tahoma" pitchFamily="34" charset="0"/>
              </a:rPr>
              <a:t> </a:t>
            </a:r>
            <a:r>
              <a:rPr lang="fr-CA" sz="1600" b="1" dirty="0" smtClean="0">
                <a:latin typeface="Tahoma" pitchFamily="34" charset="0"/>
              </a:rPr>
              <a:t> </a:t>
            </a:r>
            <a:r>
              <a:rPr lang="fr-CA" b="1" dirty="0" smtClean="0">
                <a:latin typeface="Tahoma" pitchFamily="34" charset="0"/>
              </a:rPr>
              <a:t>  </a:t>
            </a:r>
            <a:r>
              <a:rPr lang="ar-DZ" b="1" dirty="0" smtClean="0">
                <a:latin typeface="Tahoma" pitchFamily="34" charset="0"/>
              </a:rPr>
              <a:t>                             </a:t>
            </a:r>
            <a:r>
              <a:rPr lang="fr-CA" b="1" dirty="0" smtClean="0">
                <a:latin typeface="Tahoma" pitchFamily="34" charset="0"/>
              </a:rPr>
              <a:t>                           </a:t>
            </a:r>
            <a:endParaRPr lang="fr-CA" sz="2400" b="1" dirty="0">
              <a:latin typeface="Tahoma" pitchFamily="34" charset="0"/>
            </a:endParaRPr>
          </a:p>
          <a:p>
            <a:pPr algn="ctr"/>
            <a:endParaRPr lang="fr-CA" sz="2400" b="1" dirty="0">
              <a:latin typeface="Tahoma" pitchFamily="34" charset="0"/>
            </a:endParaRPr>
          </a:p>
          <a:p>
            <a:pPr algn="ctr"/>
            <a:r>
              <a:rPr lang="fr-CA" sz="2800" b="1" dirty="0">
                <a:latin typeface="Tahoma" pitchFamily="34" charset="0"/>
              </a:rPr>
              <a:t> CH</a:t>
            </a:r>
            <a:r>
              <a:rPr lang="fr-CA" b="1" dirty="0">
                <a:latin typeface="Tahoma" pitchFamily="34" charset="0"/>
              </a:rPr>
              <a:t>3</a:t>
            </a:r>
            <a:r>
              <a:rPr lang="fr-CA" sz="2800" b="1" dirty="0">
                <a:latin typeface="Tahoma" pitchFamily="34" charset="0"/>
              </a:rPr>
              <a:t>-CH-CH</a:t>
            </a:r>
            <a:r>
              <a:rPr lang="fr-CA" b="1" dirty="0">
                <a:latin typeface="Tahoma" pitchFamily="34" charset="0"/>
              </a:rPr>
              <a:t>2</a:t>
            </a:r>
            <a:r>
              <a:rPr lang="fr-CA" sz="2800" b="1" dirty="0">
                <a:latin typeface="Tahoma" pitchFamily="34" charset="0"/>
              </a:rPr>
              <a:t>-CH</a:t>
            </a:r>
            <a:r>
              <a:rPr lang="fr-CA" b="1" dirty="0">
                <a:latin typeface="Tahoma" pitchFamily="34" charset="0"/>
              </a:rPr>
              <a:t>2</a:t>
            </a:r>
            <a:r>
              <a:rPr lang="fr-CA" sz="2800" b="1" dirty="0">
                <a:latin typeface="Tahoma" pitchFamily="34" charset="0"/>
              </a:rPr>
              <a:t>-CH</a:t>
            </a:r>
            <a:r>
              <a:rPr lang="fr-CA" b="1" dirty="0">
                <a:latin typeface="Tahoma" pitchFamily="34" charset="0"/>
              </a:rPr>
              <a:t>2</a:t>
            </a:r>
            <a:r>
              <a:rPr lang="fr-CA" sz="2800" b="1" dirty="0">
                <a:latin typeface="Tahoma" pitchFamily="34" charset="0"/>
              </a:rPr>
              <a:t>-CH</a:t>
            </a:r>
            <a:r>
              <a:rPr lang="fr-CA" b="1" dirty="0">
                <a:latin typeface="Tahoma" pitchFamily="34" charset="0"/>
              </a:rPr>
              <a:t>3</a:t>
            </a:r>
          </a:p>
          <a:p>
            <a:pPr algn="ctr"/>
            <a:endParaRPr lang="fr-FR" sz="2800" b="1" dirty="0">
              <a:latin typeface="Tahoma" pitchFamily="34" charset="0"/>
            </a:endParaRPr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4248150" y="404813"/>
            <a:ext cx="4895850" cy="1223962"/>
          </a:xfrm>
          <a:prstGeom prst="horizontalScroll">
            <a:avLst>
              <a:gd name="adj" fmla="val 25000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DZ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>نرقم كربوناتها</a:t>
            </a:r>
            <a:r>
              <a:rPr lang="ar-DZ" sz="280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ar-DZ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>انطلاقا من اليسار</a:t>
            </a:r>
            <a:endParaRPr lang="fr-FR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23850" y="260350"/>
            <a:ext cx="604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ar-DZ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>لاحظ أن الجذر يوجد في الجانب الأيسر للسلسلة المختارة لذا</a:t>
            </a:r>
            <a:endParaRPr lang="fr-FR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42011" name="Oval 27"/>
          <p:cNvSpPr>
            <a:spLocks noChangeArrowheads="1"/>
          </p:cNvSpPr>
          <p:nvPr/>
        </p:nvSpPr>
        <p:spPr bwMode="auto">
          <a:xfrm>
            <a:off x="1547813" y="1268413"/>
            <a:ext cx="1008062" cy="57785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1763713" y="25654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4860925" y="25654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6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2014" name="AutoShape 30"/>
          <p:cNvSpPr>
            <a:spLocks/>
          </p:cNvSpPr>
          <p:nvPr/>
        </p:nvSpPr>
        <p:spPr bwMode="auto">
          <a:xfrm>
            <a:off x="6804025" y="6021388"/>
            <a:ext cx="1296988" cy="620712"/>
          </a:xfrm>
          <a:prstGeom prst="borderCallout1">
            <a:avLst>
              <a:gd name="adj1" fmla="val 18412"/>
              <a:gd name="adj2" fmla="val -5875"/>
              <a:gd name="adj3" fmla="val -52176"/>
              <a:gd name="adj4" fmla="val -58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000" b="1">
                <a:latin typeface="Garamond" pitchFamily="18" charset="0"/>
              </a:rPr>
              <a:t>يليه خط صغير</a:t>
            </a:r>
            <a:endParaRPr lang="fr-FR" sz="2000" b="1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tmFilter="0,0; .5, 1; 1, 1"/>
                                        <p:tgtEl>
                                          <p:spTgt spid="41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32948E-6 L 0.22431 0.11538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3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-0.13003 0.3254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2000" tmFilter="0,0; .5, 1; 1, 1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07101 0.23102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42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0.38576 0.11551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42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animBg="1"/>
      <p:bldP spid="41988" grpId="0" animBg="1"/>
      <p:bldP spid="41989" grpId="0" animBg="1"/>
      <p:bldP spid="41990" grpId="0" animBg="1"/>
      <p:bldP spid="41991" grpId="0" animBg="1"/>
      <p:bldP spid="41992" grpId="0" animBg="1"/>
      <p:bldP spid="41993" grpId="0" animBg="1"/>
      <p:bldP spid="41994" grpId="0" build="allAtOnce"/>
      <p:bldP spid="41995" grpId="0"/>
      <p:bldP spid="41996" grpId="0"/>
      <p:bldP spid="41997" grpId="0" animBg="1"/>
      <p:bldP spid="41998" grpId="0"/>
      <p:bldP spid="41999" grpId="0" animBg="1"/>
      <p:bldP spid="42000" grpId="0" animBg="1"/>
      <p:bldP spid="42001" grpId="0"/>
      <p:bldP spid="42002" grpId="0" animBg="1"/>
      <p:bldP spid="42003" grpId="0"/>
      <p:bldP spid="42004" grpId="0" build="allAtOnce"/>
      <p:bldP spid="42004" grpId="1" build="allAtOnce"/>
      <p:bldP spid="42005" grpId="0"/>
      <p:bldP spid="42007" grpId="0"/>
      <p:bldP spid="42008" grpId="0" animBg="1"/>
      <p:bldP spid="42011" grpId="0" animBg="1"/>
      <p:bldP spid="42012" grpId="0" animBg="1"/>
      <p:bldP spid="42012" grpId="1" animBg="1"/>
      <p:bldP spid="42013" grpId="0" animBg="1"/>
      <p:bldP spid="42013" grpId="1" animBg="1"/>
      <p:bldP spid="420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188913"/>
            <a:ext cx="6202362" cy="576262"/>
          </a:xfrm>
        </p:spPr>
        <p:txBody>
          <a:bodyPr/>
          <a:lstStyle/>
          <a:p>
            <a:pPr algn="r" eaLnBrk="1" hangingPunct="1">
              <a:defRPr/>
            </a:pPr>
            <a:r>
              <a:rPr lang="ar-DZ" sz="3200" b="1" u="sng" smtClean="0">
                <a:solidFill>
                  <a:srgbClr val="FFFF00"/>
                </a:solidFill>
              </a:rPr>
              <a:t>اذا كانت السلسلة تحتوي  على جذرين او اكثر</a:t>
            </a:r>
            <a:endParaRPr lang="fr-FR" sz="3200" b="1" u="sng" smtClean="0">
              <a:solidFill>
                <a:srgbClr val="FFFF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1663" cy="3530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DZ" dirty="0" smtClean="0">
                <a:solidFill>
                  <a:srgbClr val="FFFF00"/>
                </a:solidFill>
              </a:rPr>
              <a:t>                 </a:t>
            </a:r>
            <a:r>
              <a:rPr lang="fr-CA" dirty="0" smtClean="0">
                <a:solidFill>
                  <a:srgbClr val="FFFF00"/>
                </a:solidFill>
              </a:rPr>
              <a:t> 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CH</a:t>
            </a:r>
            <a:r>
              <a:rPr lang="fr-CA" sz="2800" b="1" baseline="-25000" dirty="0" smtClean="0">
                <a:solidFill>
                  <a:srgbClr val="FFFF00"/>
                </a:solidFill>
                <a:effectLst/>
              </a:rPr>
              <a:t>3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  </a:t>
            </a:r>
            <a:endParaRPr lang="ar-DZ" b="1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rgbClr val="FFFF00"/>
                </a:solidFill>
                <a:effectLst/>
              </a:rPr>
              <a:t>                           </a:t>
            </a:r>
            <a:r>
              <a:rPr lang="ar-DZ" b="1" dirty="0" smtClean="0">
                <a:solidFill>
                  <a:srgbClr val="FFFF00"/>
                </a:solidFill>
                <a:effectLst/>
              </a:rPr>
              <a:t>    </a:t>
            </a:r>
            <a:endParaRPr lang="fr-CA" b="1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ar-DZ" b="1" dirty="0" smtClean="0">
                <a:solidFill>
                  <a:srgbClr val="FFFF00"/>
                </a:solidFill>
                <a:effectLst/>
              </a:rPr>
              <a:t>          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CH</a:t>
            </a:r>
            <a:r>
              <a:rPr lang="fr-CA" sz="2800" b="1" baseline="-25000" dirty="0" smtClean="0">
                <a:solidFill>
                  <a:srgbClr val="FFFF00"/>
                </a:solidFill>
                <a:effectLst/>
              </a:rPr>
              <a:t>3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-CH-CH</a:t>
            </a:r>
            <a:r>
              <a:rPr lang="fr-CA" sz="2800" b="1" baseline="-25000" dirty="0" smtClean="0">
                <a:solidFill>
                  <a:srgbClr val="FFFF00"/>
                </a:solidFill>
                <a:effectLst/>
              </a:rPr>
              <a:t>2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-CH-CH</a:t>
            </a:r>
            <a:r>
              <a:rPr lang="ar-DZ" sz="2800" b="1" baseline="-25000" dirty="0" smtClean="0">
                <a:solidFill>
                  <a:srgbClr val="FFFF00"/>
                </a:solidFill>
                <a:effectLst/>
              </a:rPr>
              <a:t>2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-CH</a:t>
            </a:r>
            <a:r>
              <a:rPr lang="fr-CA" sz="2800" b="1" baseline="-25000" dirty="0" smtClean="0">
                <a:solidFill>
                  <a:srgbClr val="FFFF00"/>
                </a:solidFill>
                <a:effectLst/>
              </a:rPr>
              <a:t>3</a:t>
            </a:r>
            <a:r>
              <a:rPr lang="ar-DZ" sz="2800" b="1" baseline="-25000" dirty="0" smtClean="0">
                <a:solidFill>
                  <a:srgbClr val="FFFF00"/>
                </a:solidFill>
                <a:effectLst/>
              </a:rPr>
              <a:t>   </a:t>
            </a:r>
            <a:r>
              <a:rPr lang="ar-DZ" sz="2800" b="1" dirty="0" smtClean="0">
                <a:solidFill>
                  <a:srgbClr val="FFFF00"/>
                </a:solidFill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fr-CA" b="1" dirty="0" smtClean="0">
              <a:solidFill>
                <a:srgbClr val="FFFF00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CA" b="1" dirty="0" smtClean="0">
                <a:solidFill>
                  <a:srgbClr val="FFFF00"/>
                </a:solidFill>
                <a:effectLst/>
              </a:rPr>
              <a:t>CH</a:t>
            </a:r>
            <a:r>
              <a:rPr lang="ar-DZ" sz="2800" b="1" baseline="-25000" dirty="0" smtClean="0">
                <a:solidFill>
                  <a:srgbClr val="FFFF00"/>
                </a:solidFill>
                <a:effectLst/>
              </a:rPr>
              <a:t>2</a:t>
            </a:r>
            <a:r>
              <a:rPr lang="fr-FR" sz="2400" b="1" dirty="0" smtClean="0">
                <a:solidFill>
                  <a:srgbClr val="FFFF00"/>
                </a:solidFill>
                <a:effectLst/>
              </a:rPr>
              <a:t>   </a:t>
            </a:r>
            <a:endParaRPr lang="ar-DZ" sz="2400" b="1" dirty="0" smtClean="0">
              <a:solidFill>
                <a:srgbClr val="FFFF00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ar-DZ" b="1" dirty="0" smtClean="0">
              <a:solidFill>
                <a:srgbClr val="FFFF00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DZ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CH</a:t>
            </a:r>
            <a:r>
              <a:rPr lang="ar-DZ" sz="2800" b="1" baseline="-25000" dirty="0" smtClean="0">
                <a:solidFill>
                  <a:srgbClr val="FFFF00"/>
                </a:solidFill>
                <a:effectLst/>
              </a:rPr>
              <a:t>3</a:t>
            </a:r>
            <a:endParaRPr lang="fr-FR" sz="2800" b="1" baseline="-250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4427984" y="3284984"/>
            <a:ext cx="0" cy="288925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2786063" y="2428875"/>
            <a:ext cx="0" cy="288925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443663" y="5661025"/>
            <a:ext cx="244951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latin typeface="Tahoma" pitchFamily="34" charset="0"/>
              </a:rPr>
              <a:t>اسم المركب</a:t>
            </a:r>
            <a:endParaRPr lang="fr-FR" sz="3200" b="1">
              <a:latin typeface="Tahoma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857375" y="32131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1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3429000" y="32131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3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643188" y="3214688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4286250" y="32131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4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4355976" y="4221163"/>
            <a:ext cx="0" cy="287337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924300" y="5373688"/>
            <a:ext cx="13684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600" b="1">
                <a:solidFill>
                  <a:srgbClr val="FF0000"/>
                </a:solidFill>
                <a:latin typeface="Tahoma" pitchFamily="34" charset="0"/>
              </a:rPr>
              <a:t>- ايثيل</a:t>
            </a:r>
            <a:endParaRPr lang="fr-FR" sz="36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3635896" y="3573463"/>
            <a:ext cx="1657350" cy="18716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2428875" y="3068638"/>
            <a:ext cx="647700" cy="792162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2286000" y="1571625"/>
            <a:ext cx="1223963" cy="719138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2409825" y="5373688"/>
            <a:ext cx="16573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0000"/>
                </a:solidFill>
                <a:latin typeface="Tahoma" pitchFamily="34" charset="0"/>
              </a:rPr>
              <a:t>- ميثيل</a:t>
            </a:r>
            <a:endParaRPr lang="fr-FR" sz="32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V="1">
            <a:off x="1714500" y="3214688"/>
            <a:ext cx="5191125" cy="46037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1655763" y="5373688"/>
            <a:ext cx="1331912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0000"/>
                </a:solidFill>
                <a:latin typeface="Tahoma" pitchFamily="34" charset="0"/>
              </a:rPr>
              <a:t>هكسان</a:t>
            </a:r>
            <a:endParaRPr lang="fr-FR" sz="32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3563938" y="5589588"/>
            <a:ext cx="649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600" b="1">
                <a:solidFill>
                  <a:srgbClr val="FF0000"/>
                </a:solidFill>
                <a:latin typeface="Tahoma" pitchFamily="34" charset="0"/>
              </a:rPr>
              <a:t>,2</a:t>
            </a:r>
            <a:endParaRPr lang="fr-FR" sz="36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4932363" y="5661025"/>
            <a:ext cx="649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600" b="1">
                <a:solidFill>
                  <a:srgbClr val="FF0000"/>
                </a:solidFill>
                <a:latin typeface="Tahoma" pitchFamily="34" charset="0"/>
              </a:rPr>
              <a:t>4</a:t>
            </a:r>
            <a:endParaRPr lang="fr-FR" sz="36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29" name="Oval 21"/>
          <p:cNvSpPr>
            <a:spLocks noChangeArrowheads="1"/>
          </p:cNvSpPr>
          <p:nvPr/>
        </p:nvSpPr>
        <p:spPr bwMode="auto">
          <a:xfrm>
            <a:off x="4071938" y="3068638"/>
            <a:ext cx="576262" cy="6477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3030" name="Oval 22"/>
          <p:cNvSpPr>
            <a:spLocks noChangeArrowheads="1"/>
          </p:cNvSpPr>
          <p:nvPr/>
        </p:nvSpPr>
        <p:spPr bwMode="auto">
          <a:xfrm>
            <a:off x="1547813" y="765175"/>
            <a:ext cx="7056437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400" b="1">
                <a:solidFill>
                  <a:srgbClr val="FFFF00"/>
                </a:solidFill>
                <a:latin typeface="Tahoma" pitchFamily="34" charset="0"/>
              </a:rPr>
              <a:t>يتم ترتيب أرقام و أسماء الجذور حسب الأسبقية الأبجدية اللاتنية</a:t>
            </a:r>
            <a:endParaRPr lang="fr-FR" sz="24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1187450" y="6308725"/>
            <a:ext cx="4249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 b="1">
                <a:solidFill>
                  <a:srgbClr val="FF0000"/>
                </a:solidFill>
                <a:latin typeface="Tahoma" pitchFamily="34" charset="0"/>
              </a:rPr>
              <a:t>4-éthyle,2-méthylehexane</a:t>
            </a: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5004048" y="3212976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FF0000"/>
                </a:solidFill>
                <a:latin typeface="Tahoma" pitchFamily="34" charset="0"/>
              </a:rPr>
              <a:t>5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5857875" y="32131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FF0000"/>
                </a:solidFill>
                <a:latin typeface="Tahoma" pitchFamily="34" charset="0"/>
              </a:rPr>
              <a:t>6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3034" name="AutoShape 26"/>
          <p:cNvSpPr>
            <a:spLocks/>
          </p:cNvSpPr>
          <p:nvPr/>
        </p:nvSpPr>
        <p:spPr bwMode="auto">
          <a:xfrm>
            <a:off x="287338" y="5084763"/>
            <a:ext cx="2084387" cy="792162"/>
          </a:xfrm>
          <a:prstGeom prst="borderCallout1">
            <a:avLst>
              <a:gd name="adj1" fmla="val 14431"/>
              <a:gd name="adj2" fmla="val 103657"/>
              <a:gd name="adj3" fmla="val 127454"/>
              <a:gd name="adj4" fmla="val 17631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400" b="1">
                <a:latin typeface="Garamond" pitchFamily="18" charset="0"/>
              </a:rPr>
              <a:t>نضع فاصلة بين الجذور</a:t>
            </a:r>
            <a:endParaRPr lang="fr-FR" sz="2400" b="1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2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8" dur="20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animBg="1"/>
      <p:bldP spid="43012" grpId="0" animBg="1"/>
      <p:bldP spid="43013" grpId="0" animBg="1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/>
      <p:bldP spid="43021" grpId="0" animBg="1"/>
      <p:bldP spid="43022" grpId="0" animBg="1"/>
      <p:bldP spid="43023" grpId="0" animBg="1"/>
      <p:bldP spid="43024" grpId="0"/>
      <p:bldP spid="43025" grpId="0" animBg="1"/>
      <p:bldP spid="43026" grpId="0"/>
      <p:bldP spid="43027" grpId="0"/>
      <p:bldP spid="43028" grpId="0"/>
      <p:bldP spid="43029" grpId="0" animBg="1"/>
      <p:bldP spid="43030" grpId="0" animBg="1"/>
      <p:bldP spid="43031" grpId="0"/>
      <p:bldP spid="43032" grpId="0" animBg="1"/>
      <p:bldP spid="43033" grpId="0" animBg="1"/>
      <p:bldP spid="430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132138" y="1412875"/>
            <a:ext cx="215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fr-FR" sz="2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792162"/>
          </a:xfrm>
        </p:spPr>
        <p:txBody>
          <a:bodyPr/>
          <a:lstStyle/>
          <a:p>
            <a:pPr rtl="1" eaLnBrk="1" hangingPunct="1">
              <a:defRPr/>
            </a:pPr>
            <a:r>
              <a:rPr lang="ar-SA" sz="3600" smtClean="0">
                <a:solidFill>
                  <a:srgbClr val="FFFF66"/>
                </a:solidFill>
              </a:rPr>
              <a:t>اذا كانت السلسلة تحتوي جذرين متماثلين </a:t>
            </a:r>
            <a:endParaRPr lang="fr-FR" sz="3600" smtClean="0">
              <a:solidFill>
                <a:srgbClr val="FFFF66"/>
              </a:solidFill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203575" y="17002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4140200" y="2349500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763713" y="1341438"/>
            <a:ext cx="504031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200" b="1">
                <a:solidFill>
                  <a:srgbClr val="FFFF00"/>
                </a:solidFill>
              </a:rPr>
              <a:t>        </a:t>
            </a:r>
            <a:r>
              <a:rPr lang="ar-DZ" sz="3200" b="1">
                <a:solidFill>
                  <a:srgbClr val="FFFF00"/>
                </a:solidFill>
              </a:rPr>
              <a:t> </a:t>
            </a:r>
            <a:r>
              <a:rPr lang="fr-CA" sz="3200" b="1">
                <a:solidFill>
                  <a:srgbClr val="FFFF00"/>
                </a:solidFill>
              </a:rPr>
              <a:t> CH</a:t>
            </a:r>
            <a:r>
              <a:rPr lang="fr-CA" sz="3200" b="1" baseline="-25000">
                <a:solidFill>
                  <a:srgbClr val="FFFF00"/>
                </a:solidFill>
              </a:rPr>
              <a:t>3</a:t>
            </a:r>
            <a:r>
              <a:rPr lang="fr-CA" sz="2000" b="1">
                <a:solidFill>
                  <a:srgbClr val="FFFF00"/>
                </a:solidFill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200" b="1">
                <a:solidFill>
                  <a:srgbClr val="FFFF00"/>
                </a:solidFill>
              </a:rPr>
              <a:t>CH</a:t>
            </a:r>
            <a:r>
              <a:rPr lang="fr-CA" sz="3200" b="1" baseline="-25000">
                <a:solidFill>
                  <a:srgbClr val="FFFF00"/>
                </a:solidFill>
              </a:rPr>
              <a:t>3</a:t>
            </a:r>
            <a:r>
              <a:rPr lang="fr-CA" sz="3200" b="1">
                <a:solidFill>
                  <a:srgbClr val="FFFF00"/>
                </a:solidFill>
              </a:rPr>
              <a:t> – CH - CH-CH</a:t>
            </a:r>
            <a:r>
              <a:rPr lang="fr-FR" sz="3200" b="1" baseline="-25000">
                <a:solidFill>
                  <a:srgbClr val="FFFF00"/>
                </a:solidFill>
              </a:rPr>
              <a:t>2</a:t>
            </a:r>
            <a:r>
              <a:rPr lang="fr-FR" sz="2400" b="1">
                <a:solidFill>
                  <a:srgbClr val="FFFF00"/>
                </a:solidFill>
              </a:rPr>
              <a:t>-</a:t>
            </a:r>
            <a:r>
              <a:rPr lang="fr-CA" sz="3200" b="1">
                <a:solidFill>
                  <a:srgbClr val="FFFF00"/>
                </a:solidFill>
              </a:rPr>
              <a:t>CH</a:t>
            </a:r>
            <a:r>
              <a:rPr lang="ar-SA" sz="2800" b="1" baseline="-25000">
                <a:solidFill>
                  <a:srgbClr val="FFFF00"/>
                </a:solidFill>
              </a:rPr>
              <a:t>3</a:t>
            </a:r>
            <a:endParaRPr lang="fr-FR" sz="2800" b="1" baseline="-25000">
              <a:solidFill>
                <a:srgbClr val="FFFF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200" b="1">
                <a:solidFill>
                  <a:srgbClr val="FFFF00"/>
                </a:solidFill>
              </a:rPr>
              <a:t>                  CH</a:t>
            </a:r>
            <a:r>
              <a:rPr lang="fr-CA" sz="3200" b="1" baseline="-25000">
                <a:solidFill>
                  <a:srgbClr val="FFFF00"/>
                </a:solidFill>
              </a:rPr>
              <a:t>3</a:t>
            </a:r>
            <a:r>
              <a:rPr lang="fr-CA" sz="2400" b="1">
                <a:solidFill>
                  <a:srgbClr val="FFFF00"/>
                </a:solidFill>
              </a:rPr>
              <a:t> </a:t>
            </a:r>
            <a:r>
              <a:rPr lang="fr-CA" sz="2000" b="1">
                <a:solidFill>
                  <a:srgbClr val="FFFF00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endParaRPr lang="fr-FR" sz="2400" b="1">
              <a:solidFill>
                <a:srgbClr val="FFFF00"/>
              </a:solidFill>
            </a:endParaRPr>
          </a:p>
        </p:txBody>
      </p:sp>
      <p:sp>
        <p:nvSpPr>
          <p:cNvPr id="44039" name="AutoShape 7"/>
          <p:cNvSpPr>
            <a:spLocks/>
          </p:cNvSpPr>
          <p:nvPr/>
        </p:nvSpPr>
        <p:spPr bwMode="auto">
          <a:xfrm>
            <a:off x="250825" y="2997200"/>
            <a:ext cx="3600450" cy="1512888"/>
          </a:xfrm>
          <a:prstGeom prst="borderCallout1">
            <a:avLst>
              <a:gd name="adj1" fmla="val 7556"/>
              <a:gd name="adj2" fmla="val 102116"/>
              <a:gd name="adj3" fmla="val 126338"/>
              <a:gd name="adj4" fmla="val 1279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 sz="2400" b="1">
              <a:latin typeface="Garamond" pitchFamily="18" charset="0"/>
            </a:endParaRPr>
          </a:p>
          <a:p>
            <a:pPr algn="ctr" rtl="1"/>
            <a:r>
              <a:rPr lang="ar-SA" sz="2400" b="1">
                <a:latin typeface="Garamond" pitchFamily="18" charset="0"/>
              </a:rPr>
              <a:t>ثم نكتب اسم الجذر مزود باللاحقة </a:t>
            </a:r>
            <a:r>
              <a:rPr lang="fr-FR" sz="2400" b="1">
                <a:latin typeface="Garamond" pitchFamily="18" charset="0"/>
              </a:rPr>
              <a:t>di</a:t>
            </a:r>
            <a:endParaRPr lang="ar-SA" sz="2400" b="1">
              <a:latin typeface="Garamond" pitchFamily="18" charset="0"/>
            </a:endParaRPr>
          </a:p>
          <a:p>
            <a:pPr algn="ctr" rtl="1"/>
            <a:r>
              <a:rPr lang="ar-SA" sz="2400" b="1">
                <a:latin typeface="Garamond" pitchFamily="18" charset="0"/>
              </a:rPr>
              <a:t> التي تدل على مرات التكرار</a:t>
            </a:r>
          </a:p>
          <a:p>
            <a:pPr algn="ctr"/>
            <a:r>
              <a:rPr lang="ar-SA">
                <a:latin typeface="Garamond" pitchFamily="18" charset="0"/>
              </a:rPr>
              <a:t>  </a:t>
            </a:r>
            <a:endParaRPr lang="fr-FR">
              <a:latin typeface="Garamond" pitchFamily="18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979613" y="14843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1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3095625" y="1449388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4140200" y="14843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FF0000"/>
                </a:solidFill>
                <a:latin typeface="Tahoma" pitchFamily="34" charset="0"/>
              </a:rPr>
              <a:t>3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4787900" y="1520825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FF0000"/>
                </a:solidFill>
                <a:latin typeface="Tahoma" pitchFamily="34" charset="0"/>
              </a:rPr>
              <a:t>4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2849563" y="1341438"/>
            <a:ext cx="936625" cy="647700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5580063" y="5013325"/>
            <a:ext cx="2873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>
                <a:latin typeface="Garamond" pitchFamily="18" charset="0"/>
              </a:rPr>
              <a:t>,</a:t>
            </a:r>
            <a:endParaRPr lang="en-US" sz="2800" b="1">
              <a:latin typeface="Garamond" pitchFamily="18" charset="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5651500" y="14843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FF0000"/>
                </a:solidFill>
                <a:latin typeface="Tahoma" pitchFamily="34" charset="0"/>
              </a:rPr>
              <a:t>5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2700338" y="4941888"/>
            <a:ext cx="1439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latin typeface="Garamond" pitchFamily="18" charset="0"/>
              </a:rPr>
              <a:t>البنتان</a:t>
            </a:r>
            <a:endParaRPr lang="fr-FR" sz="2800" b="1">
              <a:latin typeface="Garamond" pitchFamily="18" charset="0"/>
            </a:endParaRP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4067175" y="4941888"/>
            <a:ext cx="9350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0000"/>
                </a:solidFill>
                <a:latin typeface="Garamond" pitchFamily="18" charset="0"/>
              </a:rPr>
              <a:t>ثنائي</a:t>
            </a:r>
            <a:r>
              <a:rPr lang="ar-SA" sz="2800" b="1">
                <a:latin typeface="Garamond" pitchFamily="18" charset="0"/>
              </a:rPr>
              <a:t> مثيل</a:t>
            </a:r>
            <a:r>
              <a:rPr lang="fr-FR" sz="2800" b="1">
                <a:latin typeface="Garamond" pitchFamily="18" charset="0"/>
              </a:rPr>
              <a:t>-</a:t>
            </a:r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3851275" y="2349500"/>
            <a:ext cx="936625" cy="720725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4050" name="AutoShape 18"/>
          <p:cNvSpPr>
            <a:spLocks/>
          </p:cNvSpPr>
          <p:nvPr/>
        </p:nvSpPr>
        <p:spPr bwMode="auto">
          <a:xfrm>
            <a:off x="6443663" y="3789363"/>
            <a:ext cx="2371725" cy="1223962"/>
          </a:xfrm>
          <a:prstGeom prst="borderCallout1">
            <a:avLst>
              <a:gd name="adj1" fmla="val 9338"/>
              <a:gd name="adj2" fmla="val -3213"/>
              <a:gd name="adj3" fmla="val 79380"/>
              <a:gd name="adj4" fmla="val -1626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400" b="1">
                <a:latin typeface="Garamond" pitchFamily="18" charset="0"/>
              </a:rPr>
              <a:t>نضع فاصلة بين أرقام الجذور المتماثلة</a:t>
            </a:r>
            <a:endParaRPr lang="fr-FR" sz="2400" b="1">
              <a:latin typeface="Garamond" pitchFamily="18" charset="0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4103688" y="1484313"/>
            <a:ext cx="215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Tahoma" pitchFamily="34" charset="0"/>
              </a:rPr>
              <a:t>3</a:t>
            </a:r>
            <a:endParaRPr lang="fr-FR" sz="2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2987675" y="5734050"/>
            <a:ext cx="3671888" cy="7651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latin typeface="Garamond" pitchFamily="18" charset="0"/>
              </a:rPr>
              <a:t>2,3-dimthylepentane</a:t>
            </a:r>
            <a:endParaRPr lang="en-US" sz="3200" b="1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tmFilter="0,0; .5, 1; 1, 1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8.09249E-7 L 0.30712 0.5243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12205 0.5092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 tmFilter="0,0; .5, 1; 1, 1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4" grpId="1"/>
      <p:bldP spid="44035" grpId="0"/>
      <p:bldP spid="44036" grpId="0" animBg="1"/>
      <p:bldP spid="44037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/>
      <p:bldP spid="44046" grpId="0" animBg="1"/>
      <p:bldP spid="44047" grpId="0"/>
      <p:bldP spid="44048" grpId="0"/>
      <p:bldP spid="44049" grpId="0" animBg="1"/>
      <p:bldP spid="44050" grpId="0" animBg="1"/>
      <p:bldP spid="44051" grpId="0"/>
      <p:bldP spid="44051" grpId="1"/>
      <p:bldP spid="440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1258888" y="1844675"/>
            <a:ext cx="4967287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6757988" y="188913"/>
            <a:ext cx="2386012" cy="576262"/>
          </a:xfrm>
        </p:spPr>
        <p:txBody>
          <a:bodyPr/>
          <a:lstStyle/>
          <a:p>
            <a:pPr algn="r" eaLnBrk="1" hangingPunct="1">
              <a:defRPr/>
            </a:pPr>
            <a:r>
              <a:rPr lang="ar-SA" sz="3200" u="sng" smtClean="0">
                <a:solidFill>
                  <a:srgbClr val="FFFF00"/>
                </a:solidFill>
              </a:rPr>
              <a:t>لاحظ هذه الحالة</a:t>
            </a:r>
            <a:endParaRPr lang="fr-FR" sz="3200" u="sng" smtClean="0">
              <a:solidFill>
                <a:srgbClr val="FFFF00"/>
              </a:solidFill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6732588" cy="3024187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ar-SA" dirty="0" smtClean="0">
                <a:solidFill>
                  <a:srgbClr val="FFFF00"/>
                </a:solidFill>
              </a:rPr>
              <a:t>  </a:t>
            </a:r>
            <a:r>
              <a:rPr lang="ar-DZ" dirty="0" smtClean="0">
                <a:solidFill>
                  <a:srgbClr val="FFFF00"/>
                </a:solidFill>
              </a:rPr>
              <a:t>              </a:t>
            </a:r>
            <a:r>
              <a:rPr lang="fr-CA" dirty="0" smtClean="0">
                <a:solidFill>
                  <a:srgbClr val="FFFF00"/>
                </a:solidFill>
              </a:rPr>
              <a:t> 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  </a:t>
            </a:r>
            <a:endParaRPr lang="ar-DZ" b="1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CA" b="1" dirty="0" smtClean="0">
                <a:solidFill>
                  <a:srgbClr val="FFFF00"/>
                </a:solidFill>
                <a:effectLst/>
              </a:rPr>
              <a:t>                  CH</a:t>
            </a:r>
            <a:r>
              <a:rPr lang="fr-CA" sz="2000" b="1" dirty="0" smtClean="0">
                <a:solidFill>
                  <a:srgbClr val="FFFF00"/>
                </a:solidFill>
                <a:effectLst/>
              </a:rPr>
              <a:t>3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            </a:t>
            </a:r>
            <a:r>
              <a:rPr lang="fr-CA" b="1" dirty="0" err="1" smtClean="0">
                <a:solidFill>
                  <a:srgbClr val="FFFF00"/>
                </a:solidFill>
                <a:effectLst/>
              </a:rPr>
              <a:t>CH</a:t>
            </a:r>
            <a:r>
              <a:rPr lang="fr-CA" sz="2000" b="1" dirty="0" err="1" smtClean="0">
                <a:solidFill>
                  <a:srgbClr val="FFFF00"/>
                </a:solidFill>
                <a:effectLst/>
              </a:rPr>
              <a:t>3</a:t>
            </a:r>
            <a:endParaRPr lang="fr-CA" sz="2000" b="1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DZ" b="1" dirty="0" smtClean="0">
                <a:solidFill>
                  <a:srgbClr val="FFFF00"/>
                </a:solidFill>
                <a:effectLst/>
              </a:rPr>
              <a:t>          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CH</a:t>
            </a:r>
            <a:r>
              <a:rPr lang="fr-CA" sz="2000" b="1" dirty="0" smtClean="0">
                <a:solidFill>
                  <a:srgbClr val="FFFF00"/>
                </a:solidFill>
                <a:effectLst/>
              </a:rPr>
              <a:t>3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-CH-CH-CH</a:t>
            </a:r>
            <a:r>
              <a:rPr lang="fr-CA" sz="2000" b="1" dirty="0" smtClean="0">
                <a:solidFill>
                  <a:srgbClr val="FFFF00"/>
                </a:solidFill>
                <a:effectLst/>
              </a:rPr>
              <a:t>2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-CH-CH</a:t>
            </a:r>
            <a:r>
              <a:rPr lang="fr-CA" sz="2000" b="1" dirty="0" smtClean="0">
                <a:solidFill>
                  <a:srgbClr val="FFFF00"/>
                </a:solidFill>
                <a:effectLst/>
              </a:rPr>
              <a:t>3</a:t>
            </a:r>
            <a:r>
              <a:rPr lang="ar-DZ" sz="2000" b="1" dirty="0" smtClean="0">
                <a:solidFill>
                  <a:srgbClr val="FFFF00"/>
                </a:solidFill>
                <a:effectLst/>
              </a:rPr>
              <a:t>   </a:t>
            </a:r>
            <a:r>
              <a:rPr lang="ar-DZ" b="1" dirty="0" smtClean="0">
                <a:solidFill>
                  <a:srgbClr val="FFFF00"/>
                </a:solidFill>
                <a:effectLst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rgbClr val="FFFF00"/>
                </a:solidFill>
                <a:effectLst/>
              </a:rPr>
              <a:t>                     </a:t>
            </a:r>
            <a:r>
              <a:rPr lang="ar-SA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ar-DZ" b="1" dirty="0" smtClean="0">
                <a:solidFill>
                  <a:srgbClr val="FFFF00"/>
                </a:solidFill>
                <a:effectLst/>
              </a:rPr>
              <a:t>   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CH</a:t>
            </a:r>
            <a:r>
              <a:rPr lang="ar-SA" b="1" dirty="0" smtClean="0">
                <a:solidFill>
                  <a:srgbClr val="FFFF00"/>
                </a:solidFill>
                <a:effectLst/>
              </a:rPr>
              <a:t>                        </a:t>
            </a:r>
            <a:r>
              <a:rPr lang="ar-SA" sz="2000" b="1" dirty="0" smtClean="0">
                <a:solidFill>
                  <a:srgbClr val="FFFF00"/>
                </a:solidFill>
                <a:effectLst/>
              </a:rPr>
              <a:t>2</a:t>
            </a:r>
            <a:endParaRPr lang="ar-DZ" sz="2000" b="1" dirty="0" smtClean="0">
              <a:solidFill>
                <a:srgbClr val="FFFF00"/>
              </a:solidFill>
              <a:effectLst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SA" b="1" dirty="0" smtClean="0">
                <a:solidFill>
                  <a:srgbClr val="FFFF00"/>
                </a:solidFill>
                <a:effectLst/>
              </a:rPr>
              <a:t>               </a:t>
            </a:r>
            <a:r>
              <a:rPr lang="ar-DZ" b="1" dirty="0" smtClean="0">
                <a:solidFill>
                  <a:srgbClr val="FFFF00"/>
                </a:solidFill>
                <a:effectLst/>
              </a:rPr>
              <a:t>      </a:t>
            </a:r>
            <a:r>
              <a:rPr lang="fr-CA" b="1" dirty="0" smtClean="0">
                <a:solidFill>
                  <a:srgbClr val="FFFF00"/>
                </a:solidFill>
                <a:effectLst/>
              </a:rPr>
              <a:t>CH</a:t>
            </a:r>
            <a:r>
              <a:rPr lang="fr-CA" sz="2400" b="1" dirty="0" smtClean="0">
                <a:solidFill>
                  <a:srgbClr val="FFFF00"/>
                </a:solidFill>
                <a:effectLst/>
              </a:rPr>
              <a:t>3</a:t>
            </a:r>
            <a:r>
              <a:rPr lang="ar-SA" b="1" dirty="0" smtClean="0">
                <a:solidFill>
                  <a:srgbClr val="FFFF00"/>
                </a:solidFill>
                <a:effectLst/>
              </a:rPr>
              <a:t>                      </a:t>
            </a:r>
            <a:endParaRPr lang="fr-FR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500563" y="1268413"/>
            <a:ext cx="0" cy="144462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268538" y="1268413"/>
            <a:ext cx="0" cy="144462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258888" y="19161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1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2916238" y="19177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3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051050" y="19161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3851275" y="19177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4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3059113" y="2422525"/>
            <a:ext cx="0" cy="142875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7380288" y="3573463"/>
            <a:ext cx="1152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66"/>
                </a:solidFill>
                <a:latin typeface="Tahoma" pitchFamily="34" charset="0"/>
              </a:rPr>
              <a:t>- ايثيل</a:t>
            </a:r>
            <a:endParaRPr lang="fr-FR" sz="28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2706688" y="1989138"/>
            <a:ext cx="1150937" cy="1008062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5435600" y="3573463"/>
            <a:ext cx="12969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66"/>
                </a:solidFill>
                <a:latin typeface="Tahoma" pitchFamily="34" charset="0"/>
              </a:rPr>
              <a:t>- </a:t>
            </a:r>
            <a:r>
              <a:rPr lang="ar-SA" sz="2800" b="1">
                <a:solidFill>
                  <a:srgbClr val="FFFF66"/>
                </a:solidFill>
                <a:latin typeface="Tahoma" pitchFamily="34" charset="0"/>
              </a:rPr>
              <a:t>ثنائي </a:t>
            </a:r>
            <a:r>
              <a:rPr lang="ar-DZ" sz="2800" b="1">
                <a:solidFill>
                  <a:srgbClr val="FFFF66"/>
                </a:solidFill>
                <a:latin typeface="Tahoma" pitchFamily="34" charset="0"/>
              </a:rPr>
              <a:t>ميثيل</a:t>
            </a:r>
            <a:endParaRPr lang="fr-FR" sz="28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4211638" y="3429000"/>
            <a:ext cx="1331912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66"/>
                </a:solidFill>
                <a:latin typeface="Tahoma" pitchFamily="34" charset="0"/>
              </a:rPr>
              <a:t>هكسان</a:t>
            </a:r>
            <a:endParaRPr lang="fr-FR" sz="28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7018338" y="3644900"/>
            <a:ext cx="6492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,2</a:t>
            </a:r>
            <a:endParaRPr lang="fr-FR" sz="28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8172450" y="3644900"/>
            <a:ext cx="649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66"/>
                </a:solidFill>
                <a:latin typeface="Tahoma" pitchFamily="34" charset="0"/>
              </a:rPr>
              <a:t>3</a:t>
            </a:r>
            <a:endParaRPr lang="fr-FR" sz="28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4500563" y="4292600"/>
            <a:ext cx="42497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FF66"/>
                </a:solidFill>
                <a:latin typeface="Tahoma" pitchFamily="34" charset="0"/>
              </a:rPr>
              <a:t>4-éthyle,2,5-diméthylehexane</a:t>
            </a:r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>
            <a:off x="1908175" y="765175"/>
            <a:ext cx="1079500" cy="649288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572000" y="19161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FF0000"/>
                </a:solidFill>
                <a:latin typeface="Tahoma" pitchFamily="34" charset="0"/>
              </a:rPr>
              <a:t>5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5292725" y="19177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FF0000"/>
                </a:solidFill>
                <a:latin typeface="Tahoma" pitchFamily="34" charset="0"/>
              </a:rPr>
              <a:t>6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078" name="AutoShape 22"/>
          <p:cNvSpPr>
            <a:spLocks noChangeArrowheads="1"/>
          </p:cNvSpPr>
          <p:nvPr/>
        </p:nvSpPr>
        <p:spPr bwMode="auto">
          <a:xfrm>
            <a:off x="1835150" y="5346700"/>
            <a:ext cx="5329238" cy="15113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66"/>
                </a:solidFill>
                <a:latin typeface="Garamond" pitchFamily="18" charset="0"/>
              </a:rPr>
              <a:t>لاحظ مجموع الأرقام المتعلقة بالجذور</a:t>
            </a:r>
            <a:endParaRPr lang="fr-FR" sz="28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45079" name="AutoShape 23"/>
          <p:cNvSpPr>
            <a:spLocks/>
          </p:cNvSpPr>
          <p:nvPr/>
        </p:nvSpPr>
        <p:spPr bwMode="auto">
          <a:xfrm>
            <a:off x="827088" y="5805488"/>
            <a:ext cx="5370512" cy="863600"/>
          </a:xfrm>
          <a:prstGeom prst="borderCallout1">
            <a:avLst>
              <a:gd name="adj1" fmla="val 13236"/>
              <a:gd name="adj2" fmla="val 101417"/>
              <a:gd name="adj3" fmla="val -134375"/>
              <a:gd name="adj4" fmla="val 11011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66FF33"/>
                </a:solidFill>
                <a:latin typeface="Garamond" pitchFamily="18" charset="0"/>
              </a:rPr>
              <a:t>اذن التسمية الصحيحة هي التى يكون فيها </a:t>
            </a:r>
          </a:p>
          <a:p>
            <a:pPr algn="ctr"/>
            <a:r>
              <a:rPr lang="ar-SA" sz="2800" b="1">
                <a:solidFill>
                  <a:srgbClr val="66FF33"/>
                </a:solidFill>
                <a:latin typeface="Garamond" pitchFamily="18" charset="0"/>
              </a:rPr>
              <a:t>مجموع </a:t>
            </a:r>
            <a:r>
              <a:rPr lang="ar-SA" sz="2800" b="1">
                <a:latin typeface="Garamond" pitchFamily="18" charset="0"/>
              </a:rPr>
              <a:t>أرقام الجذور</a:t>
            </a:r>
            <a:r>
              <a:rPr lang="ar-SA" sz="2800" b="1">
                <a:solidFill>
                  <a:srgbClr val="66FF33"/>
                </a:solidFill>
                <a:latin typeface="Garamond" pitchFamily="18" charset="0"/>
              </a:rPr>
              <a:t>  اصغر</a:t>
            </a:r>
            <a:endParaRPr lang="fr-FR" sz="2800" b="1">
              <a:solidFill>
                <a:srgbClr val="66FF33"/>
              </a:solidFill>
              <a:latin typeface="Garamond" pitchFamily="18" charset="0"/>
            </a:endParaRP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1258888" y="2492375"/>
            <a:ext cx="215900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66FF33"/>
                </a:solidFill>
                <a:latin typeface="Tahoma" pitchFamily="34" charset="0"/>
              </a:rPr>
              <a:t>6</a:t>
            </a:r>
            <a:endParaRPr lang="fr-FR" sz="20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2916238" y="2492375"/>
            <a:ext cx="215900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66FF33"/>
                </a:solidFill>
                <a:latin typeface="Tahoma" pitchFamily="34" charset="0"/>
              </a:rPr>
              <a:t>4</a:t>
            </a:r>
            <a:endParaRPr lang="fr-FR" sz="20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3851275" y="2492375"/>
            <a:ext cx="215900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66FF33"/>
                </a:solidFill>
                <a:latin typeface="Tahoma" pitchFamily="34" charset="0"/>
              </a:rPr>
              <a:t>3</a:t>
            </a:r>
            <a:endParaRPr lang="fr-FR" sz="20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4572000" y="2492375"/>
            <a:ext cx="215900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66FF33"/>
                </a:solidFill>
                <a:latin typeface="Tahoma" pitchFamily="34" charset="0"/>
              </a:rPr>
              <a:t>2</a:t>
            </a:r>
            <a:endParaRPr lang="fr-FR" sz="20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292725" y="2492375"/>
            <a:ext cx="215900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66FF33"/>
                </a:solidFill>
                <a:latin typeface="Tahoma" pitchFamily="34" charset="0"/>
              </a:rPr>
              <a:t>1</a:t>
            </a:r>
            <a:endParaRPr lang="fr-FR" sz="20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2051050" y="2492375"/>
            <a:ext cx="215900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66FF33"/>
                </a:solidFill>
                <a:latin typeface="Tahoma" pitchFamily="34" charset="0"/>
              </a:rPr>
              <a:t>5</a:t>
            </a:r>
            <a:endParaRPr lang="fr-FR" sz="20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3563938" y="3789363"/>
            <a:ext cx="649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00FF00"/>
                </a:solidFill>
                <a:latin typeface="Tahoma" pitchFamily="34" charset="0"/>
              </a:rPr>
              <a:t>4</a:t>
            </a:r>
            <a:endParaRPr lang="fr-FR" sz="2800" b="1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2843213" y="3716338"/>
            <a:ext cx="1152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00FF00"/>
                </a:solidFill>
                <a:latin typeface="Tahoma" pitchFamily="34" charset="0"/>
              </a:rPr>
              <a:t>- ايثيل</a:t>
            </a:r>
            <a:endParaRPr lang="fr-FR" sz="2800" b="1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2554288" y="3789363"/>
            <a:ext cx="649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00FF00"/>
                </a:solidFill>
                <a:latin typeface="Tahoma" pitchFamily="34" charset="0"/>
              </a:rPr>
              <a:t>,2</a:t>
            </a:r>
            <a:endParaRPr lang="fr-FR" sz="2800" b="1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971550" y="3644900"/>
            <a:ext cx="12969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>
                <a:solidFill>
                  <a:srgbClr val="00FF00"/>
                </a:solidFill>
                <a:latin typeface="Tahoma" pitchFamily="34" charset="0"/>
              </a:rPr>
              <a:t> </a:t>
            </a:r>
            <a:r>
              <a:rPr lang="ar-DZ" sz="3200" b="1">
                <a:solidFill>
                  <a:srgbClr val="00FF00"/>
                </a:solidFill>
                <a:latin typeface="Tahoma" pitchFamily="34" charset="0"/>
              </a:rPr>
              <a:t>- </a:t>
            </a:r>
            <a:r>
              <a:rPr lang="ar-SA" sz="3200" b="1">
                <a:solidFill>
                  <a:srgbClr val="00FF00"/>
                </a:solidFill>
                <a:latin typeface="Tahoma" pitchFamily="34" charset="0"/>
              </a:rPr>
              <a:t>ثنائي </a:t>
            </a:r>
            <a:r>
              <a:rPr lang="ar-DZ" sz="2800" b="1">
                <a:solidFill>
                  <a:srgbClr val="00FF00"/>
                </a:solidFill>
                <a:latin typeface="Tahoma" pitchFamily="34" charset="0"/>
              </a:rPr>
              <a:t>ميثيل</a:t>
            </a:r>
            <a:endParaRPr lang="fr-FR" sz="2800" b="1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-215900" y="3455988"/>
            <a:ext cx="133191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00FF00"/>
                </a:solidFill>
                <a:latin typeface="Tahoma" pitchFamily="34" charset="0"/>
              </a:rPr>
              <a:t> </a:t>
            </a:r>
            <a:r>
              <a:rPr lang="ar-DZ" sz="2800" b="1">
                <a:solidFill>
                  <a:srgbClr val="00FF00"/>
                </a:solidFill>
                <a:latin typeface="Tahoma" pitchFamily="34" charset="0"/>
              </a:rPr>
              <a:t>هكسان</a:t>
            </a:r>
            <a:endParaRPr lang="fr-FR" sz="2800" b="1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0" y="4437063"/>
            <a:ext cx="4249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FF00"/>
                </a:solidFill>
                <a:latin typeface="Tahoma" pitchFamily="34" charset="0"/>
              </a:rPr>
              <a:t>4-éthyle,2,5-diméthylehexane</a:t>
            </a:r>
          </a:p>
        </p:txBody>
      </p:sp>
      <p:sp>
        <p:nvSpPr>
          <p:cNvPr id="45092" name="Oval 36"/>
          <p:cNvSpPr>
            <a:spLocks noChangeArrowheads="1"/>
          </p:cNvSpPr>
          <p:nvPr/>
        </p:nvSpPr>
        <p:spPr bwMode="auto">
          <a:xfrm>
            <a:off x="4071938" y="638175"/>
            <a:ext cx="1150937" cy="719138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5093" name="Rectangle 37"/>
          <p:cNvSpPr>
            <a:spLocks noChangeArrowheads="1"/>
          </p:cNvSpPr>
          <p:nvPr/>
        </p:nvSpPr>
        <p:spPr bwMode="auto">
          <a:xfrm>
            <a:off x="6659563" y="3644900"/>
            <a:ext cx="649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,</a:t>
            </a:r>
            <a:r>
              <a:rPr lang="ar-SA" sz="2800" b="1">
                <a:solidFill>
                  <a:srgbClr val="FFFF00"/>
                </a:solidFill>
                <a:latin typeface="Tahoma" pitchFamily="34" charset="0"/>
              </a:rPr>
              <a:t>5</a:t>
            </a:r>
            <a:endParaRPr lang="fr-FR" sz="28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45094" name="Rectangle 38"/>
          <p:cNvSpPr>
            <a:spLocks noChangeArrowheads="1"/>
          </p:cNvSpPr>
          <p:nvPr/>
        </p:nvSpPr>
        <p:spPr bwMode="auto">
          <a:xfrm>
            <a:off x="2193925" y="3789363"/>
            <a:ext cx="649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00FF00"/>
                </a:solidFill>
                <a:latin typeface="Tahoma" pitchFamily="34" charset="0"/>
              </a:rPr>
              <a:t>,</a:t>
            </a:r>
            <a:r>
              <a:rPr lang="ar-SA" sz="2800" b="1">
                <a:solidFill>
                  <a:srgbClr val="00FF00"/>
                </a:solidFill>
                <a:latin typeface="Tahoma" pitchFamily="34" charset="0"/>
              </a:rPr>
              <a:t>5</a:t>
            </a:r>
            <a:endParaRPr lang="fr-FR" sz="2800" b="1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8243888" y="3716338"/>
            <a:ext cx="5032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>
                <a:solidFill>
                  <a:srgbClr val="FF0000"/>
                </a:solidFill>
                <a:latin typeface="Tahoma" pitchFamily="34" charset="0"/>
              </a:rPr>
              <a:t>3</a:t>
            </a:r>
            <a:endParaRPr lang="fr-FR" sz="32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6732588" y="5300663"/>
            <a:ext cx="5032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latin typeface="Garamond" pitchFamily="18" charset="0"/>
              </a:rPr>
              <a:t>+</a:t>
            </a:r>
            <a:endParaRPr lang="fr-FR" sz="2000" b="1">
              <a:latin typeface="Garamond" pitchFamily="18" charset="0"/>
            </a:endParaRP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7956550" y="515778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Garamond" pitchFamily="18" charset="0"/>
              </a:rPr>
              <a:t>10=</a:t>
            </a:r>
            <a:endParaRPr lang="fr-FR" sz="2400" b="1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795963" y="5300663"/>
            <a:ext cx="5032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latin typeface="Garamond" pitchFamily="18" charset="0"/>
              </a:rPr>
              <a:t>+</a:t>
            </a:r>
            <a:endParaRPr lang="fr-FR" sz="2000" b="1">
              <a:latin typeface="Garamond" pitchFamily="18" charset="0"/>
            </a:endParaRP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1116013" y="5229225"/>
            <a:ext cx="5032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latin typeface="Garamond" pitchFamily="18" charset="0"/>
              </a:rPr>
              <a:t>+</a:t>
            </a:r>
            <a:endParaRPr lang="fr-FR" sz="2000" b="1">
              <a:latin typeface="Garamond" pitchFamily="18" charset="0"/>
            </a:endParaRP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395288" y="5229225"/>
            <a:ext cx="5032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000" b="1">
                <a:latin typeface="Garamond" pitchFamily="18" charset="0"/>
              </a:rPr>
              <a:t>+</a:t>
            </a:r>
            <a:endParaRPr lang="fr-FR" sz="2000" b="1">
              <a:latin typeface="Garamond" pitchFamily="18" charset="0"/>
            </a:endParaRP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2195513" y="5084763"/>
            <a:ext cx="719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  <a:latin typeface="Garamond" pitchFamily="18" charset="0"/>
              </a:rPr>
              <a:t>11=</a:t>
            </a:r>
            <a:endParaRPr lang="fr-FR" sz="24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7092950" y="3717925"/>
            <a:ext cx="3603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fr-FR" sz="32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6732588" y="3789363"/>
            <a:ext cx="3603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>
                <a:solidFill>
                  <a:srgbClr val="FF0000"/>
                </a:solidFill>
                <a:latin typeface="Tahoma" pitchFamily="34" charset="0"/>
              </a:rPr>
              <a:t>5</a:t>
            </a:r>
            <a:endParaRPr lang="fr-FR" sz="32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2124075" y="3789363"/>
            <a:ext cx="649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66"/>
                </a:solidFill>
                <a:latin typeface="Tahoma" pitchFamily="34" charset="0"/>
              </a:rPr>
              <a:t>5</a:t>
            </a:r>
            <a:endParaRPr lang="fr-FR" sz="28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2484438" y="3789363"/>
            <a:ext cx="649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66"/>
                </a:solidFill>
                <a:latin typeface="Tahoma" pitchFamily="34" charset="0"/>
              </a:rPr>
              <a:t>2</a:t>
            </a:r>
            <a:endParaRPr lang="fr-FR" sz="28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3492500" y="3789363"/>
            <a:ext cx="649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66"/>
                </a:solidFill>
                <a:latin typeface="Tahoma" pitchFamily="34" charset="0"/>
              </a:rPr>
              <a:t>4</a:t>
            </a:r>
            <a:endParaRPr lang="fr-FR" sz="28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45107" name="Line 51"/>
          <p:cNvSpPr>
            <a:spLocks noChangeShapeType="1"/>
          </p:cNvSpPr>
          <p:nvPr/>
        </p:nvSpPr>
        <p:spPr bwMode="auto">
          <a:xfrm>
            <a:off x="3059113" y="1844675"/>
            <a:ext cx="0" cy="144463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5108" name="AutoShape 52"/>
          <p:cNvSpPr>
            <a:spLocks/>
          </p:cNvSpPr>
          <p:nvPr/>
        </p:nvSpPr>
        <p:spPr bwMode="auto">
          <a:xfrm>
            <a:off x="4067175" y="3213100"/>
            <a:ext cx="498475" cy="503238"/>
          </a:xfrm>
          <a:prstGeom prst="callout1">
            <a:avLst>
              <a:gd name="adj1" fmla="val 22713"/>
              <a:gd name="adj2" fmla="val -15287"/>
              <a:gd name="adj3" fmla="val 457727"/>
              <a:gd name="adj4" fmla="val -15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800" b="1">
                <a:solidFill>
                  <a:srgbClr val="66FF33"/>
                </a:solidFill>
                <a:latin typeface="Garamond" pitchFamily="18" charset="0"/>
              </a:rPr>
              <a:t>أو</a:t>
            </a:r>
            <a:endParaRPr lang="fr-FR" sz="2800" b="1">
              <a:solidFill>
                <a:srgbClr val="66FF33"/>
              </a:solidFill>
              <a:latin typeface="Garamond" pitchFamily="18" charset="0"/>
            </a:endParaRP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 flipH="1">
            <a:off x="179388" y="3500438"/>
            <a:ext cx="3744912" cy="201612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1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2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2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7" dur="20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200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-0.33872 0.22037 " pathEditMode="relative" rAng="0" ptsTypes="AA">
                                      <p:cBhvr>
                                        <p:cTn id="289" dur="20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08264 0.21551 " pathEditMode="relative" rAng="0" ptsTypes="AA">
                                      <p:cBhvr>
                                        <p:cTn id="297" dur="20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8281 0.2155 " pathEditMode="relative" rAng="0" ptsTypes="AA">
                                      <p:cBhvr>
                                        <p:cTn id="305" dur="20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45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4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0.38194 0.18379 " pathEditMode="relative" rAng="0" ptsTypes="AA">
                                      <p:cBhvr>
                                        <p:cTn id="337" dur="20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2125 0.17847 " pathEditMode="relative" rAng="0" ptsTypes="AA">
                                      <p:cBhvr>
                                        <p:cTn id="345" dur="20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-0.06684 0.18379 " pathEditMode="relative" rAng="0" ptsTypes="AA">
                                      <p:cBhvr>
                                        <p:cTn id="353" dur="20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6" dur="10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4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4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/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/>
      <p:bldP spid="45069" grpId="0" animBg="1"/>
      <p:bldP spid="45070" grpId="0"/>
      <p:bldP spid="45071" grpId="0"/>
      <p:bldP spid="45072" grpId="0"/>
      <p:bldP spid="45073" grpId="0"/>
      <p:bldP spid="45074" grpId="0"/>
      <p:bldP spid="45075" grpId="0" animBg="1"/>
      <p:bldP spid="45076" grpId="0" animBg="1"/>
      <p:bldP spid="45077" grpId="0" animBg="1"/>
      <p:bldP spid="45078" grpId="0" animBg="1"/>
      <p:bldP spid="45078" grpId="1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/>
      <p:bldP spid="45087" grpId="0"/>
      <p:bldP spid="45088" grpId="0"/>
      <p:bldP spid="45089" grpId="0"/>
      <p:bldP spid="45090" grpId="0"/>
      <p:bldP spid="45091" grpId="0"/>
      <p:bldP spid="45092" grpId="0" animBg="1"/>
      <p:bldP spid="45093" grpId="0"/>
      <p:bldP spid="45094" grpId="0"/>
      <p:bldP spid="45095" grpId="0"/>
      <p:bldP spid="45095" grpId="1"/>
      <p:bldP spid="45096" grpId="0"/>
      <p:bldP spid="45097" grpId="0"/>
      <p:bldP spid="45098" grpId="0"/>
      <p:bldP spid="45099" grpId="0"/>
      <p:bldP spid="45100" grpId="0"/>
      <p:bldP spid="45101" grpId="0"/>
      <p:bldP spid="45102" grpId="0"/>
      <p:bldP spid="45102" grpId="1"/>
      <p:bldP spid="45103" grpId="0"/>
      <p:bldP spid="45103" grpId="1"/>
      <p:bldP spid="45104" grpId="0"/>
      <p:bldP spid="45104" grpId="1"/>
      <p:bldP spid="45105" grpId="0"/>
      <p:bldP spid="45105" grpId="1"/>
      <p:bldP spid="45106" grpId="0"/>
      <p:bldP spid="45106" grpId="1"/>
      <p:bldP spid="45107" grpId="0" animBg="1"/>
      <p:bldP spid="45108" grpId="0" animBg="1"/>
      <p:bldP spid="451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323850" y="188913"/>
            <a:ext cx="8066088" cy="5832475"/>
          </a:xfrm>
          <a:prstGeom prst="verticalScroll">
            <a:avLst>
              <a:gd name="adj" fmla="val 19218"/>
            </a:avLst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  <a:t/>
            </a:r>
            <a:br>
              <a:rPr lang="fr-F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rPr>
            </a:br>
            <a:endParaRPr lang="fr-FR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5472113" y="3716338"/>
            <a:ext cx="935037" cy="720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895850" y="4437063"/>
            <a:ext cx="26638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400" b="1">
                <a:solidFill>
                  <a:srgbClr val="000000"/>
                </a:solidFill>
                <a:latin typeface="Tahoma" pitchFamily="34" charset="0"/>
              </a:rPr>
              <a:t>أرقام ذرات الكربون </a:t>
            </a:r>
          </a:p>
          <a:p>
            <a:pPr algn="ctr"/>
            <a:r>
              <a:rPr lang="ar-DZ" sz="2400" b="1">
                <a:solidFill>
                  <a:srgbClr val="000000"/>
                </a:solidFill>
                <a:latin typeface="Tahoma" pitchFamily="34" charset="0"/>
              </a:rPr>
              <a:t>الحاملة للجذور </a:t>
            </a:r>
            <a:endParaRPr lang="fr-FR" sz="24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4679950" y="3716338"/>
            <a:ext cx="71438" cy="17272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924300" y="5337175"/>
            <a:ext cx="13684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000000"/>
                </a:solidFill>
                <a:latin typeface="Tahoma" pitchFamily="34" charset="0"/>
              </a:rPr>
              <a:t>اسم هذه الجذور</a:t>
            </a:r>
            <a:endParaRPr lang="fr-FR" sz="28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H="1">
            <a:off x="2339975" y="3608388"/>
            <a:ext cx="1008063" cy="9366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059113" y="2924175"/>
            <a:ext cx="27368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DZ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يشمل اسم المركب</a:t>
            </a:r>
            <a:endParaRPr lang="fr-FR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943100" y="4581525"/>
            <a:ext cx="16557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000000"/>
                </a:solidFill>
                <a:latin typeface="Tahoma" pitchFamily="34" charset="0"/>
              </a:rPr>
              <a:t>اسم السلسلة الرئيسية</a:t>
            </a:r>
            <a:endParaRPr lang="fr-FR" sz="28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843213" y="260350"/>
            <a:ext cx="439261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DZ" sz="2800" b="1">
                <a:solidFill>
                  <a:srgbClr val="FF0000"/>
                </a:solidFill>
                <a:latin typeface="Tahoma" pitchFamily="34" charset="0"/>
              </a:rPr>
              <a:t>تسمية المركبات العضوية حسب</a:t>
            </a:r>
            <a:r>
              <a:rPr lang="ar-DZ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ar-DZ" sz="3200" b="1">
                <a:solidFill>
                  <a:srgbClr val="FF0000"/>
                </a:solidFill>
                <a:latin typeface="Tahoma" pitchFamily="34" charset="0"/>
              </a:rPr>
              <a:t>توصيات</a:t>
            </a:r>
          </a:p>
          <a:p>
            <a:pPr algn="ctr" rtl="1"/>
            <a:r>
              <a:rPr lang="ar-DZ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fr-FR" b="1">
                <a:solidFill>
                  <a:schemeClr val="tx2"/>
                </a:solidFill>
                <a:latin typeface="Tahoma" pitchFamily="34" charset="0"/>
              </a:rPr>
              <a:t>IUPAC</a:t>
            </a:r>
            <a:r>
              <a:rPr lang="ar-DZ">
                <a:latin typeface="Tahoma" pitchFamily="34" charset="0"/>
              </a:rPr>
              <a:t> </a:t>
            </a:r>
            <a:endParaRPr lang="fr-FR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016125" y="1484313"/>
            <a:ext cx="47529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r>
              <a:rPr lang="ar-DZ" sz="2800" b="1">
                <a:solidFill>
                  <a:schemeClr val="bg2"/>
                </a:solidFill>
                <a:latin typeface="Tahoma" pitchFamily="34" charset="0"/>
              </a:rPr>
              <a:t>نختار أطول سلسلة تحتوي على أكبر </a:t>
            </a:r>
          </a:p>
          <a:p>
            <a:pPr algn="r" rtl="1"/>
            <a:r>
              <a:rPr lang="ar-DZ" sz="2800" b="1">
                <a:solidFill>
                  <a:schemeClr val="bg2"/>
                </a:solidFill>
                <a:latin typeface="Tahoma" pitchFamily="34" charset="0"/>
              </a:rPr>
              <a:t>عدد من الكربون و أكبر عدد من الجذور </a:t>
            </a:r>
            <a:endParaRPr lang="fr-FR" sz="2800" b="1">
              <a:solidFill>
                <a:schemeClr val="bg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  <p:bldP spid="46084" grpId="0"/>
      <p:bldP spid="46085" grpId="0" animBg="1"/>
      <p:bldP spid="46086" grpId="0"/>
      <p:bldP spid="46087" grpId="0" animBg="1"/>
      <p:bldP spid="46088" grpId="0"/>
      <p:bldP spid="46089" grpId="0"/>
      <p:bldP spid="46090" grpId="0"/>
      <p:bldP spid="460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47813" y="1125538"/>
            <a:ext cx="5905500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2400" b="1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fr-CA" sz="2800" b="1">
                <a:latin typeface="Tahoma" pitchFamily="34" charset="0"/>
              </a:rPr>
              <a:t>H</a:t>
            </a:r>
            <a:r>
              <a:rPr lang="fr-CA" sz="2800" b="1">
                <a:solidFill>
                  <a:srgbClr val="FFFF00"/>
                </a:solidFill>
                <a:latin typeface="Tahoma" pitchFamily="34" charset="0"/>
              </a:rPr>
              <a:t>  </a:t>
            </a:r>
          </a:p>
          <a:p>
            <a:pPr algn="ctr"/>
            <a:endParaRPr lang="fr-CA" sz="24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CA" sz="2800" b="1">
                <a:latin typeface="Tahoma" pitchFamily="34" charset="0"/>
              </a:rPr>
              <a:t>H</a:t>
            </a:r>
            <a:r>
              <a:rPr lang="fr-CA" sz="2800" b="1">
                <a:solidFill>
                  <a:srgbClr val="FFFF00"/>
                </a:solidFill>
                <a:latin typeface="Tahoma" pitchFamily="34" charset="0"/>
              </a:rPr>
              <a:t>   C  </a:t>
            </a:r>
            <a:r>
              <a:rPr lang="fr-CA" b="1">
                <a:solidFill>
                  <a:srgbClr val="FFFF00"/>
                </a:solidFill>
                <a:latin typeface="Garamond" pitchFamily="18" charset="0"/>
              </a:rPr>
              <a:t>   </a:t>
            </a:r>
            <a:r>
              <a:rPr lang="fr-CA" sz="2800" b="1">
                <a:latin typeface="Tahoma" pitchFamily="34" charset="0"/>
              </a:rPr>
              <a:t>H</a:t>
            </a:r>
            <a:r>
              <a:rPr lang="fr-CA" sz="2800" b="1">
                <a:solidFill>
                  <a:srgbClr val="FFFF00"/>
                </a:solidFill>
                <a:latin typeface="Tahoma" pitchFamily="34" charset="0"/>
              </a:rPr>
              <a:t>  </a:t>
            </a:r>
          </a:p>
          <a:p>
            <a:pPr algn="ctr"/>
            <a:endParaRPr lang="fr-CA" sz="28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CA" sz="2800" b="1">
                <a:latin typeface="Tahoma" pitchFamily="34" charset="0"/>
              </a:rPr>
              <a:t>H  </a:t>
            </a:r>
            <a:r>
              <a:rPr lang="fr-CA" sz="2800" b="1">
                <a:solidFill>
                  <a:srgbClr val="FFFF00"/>
                </a:solidFill>
                <a:latin typeface="Tahoma" pitchFamily="34" charset="0"/>
              </a:rPr>
              <a:t> </a:t>
            </a:r>
            <a:endParaRPr lang="fr-FR" sz="28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4356100" y="1628775"/>
            <a:ext cx="0" cy="2159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356100" y="2420938"/>
            <a:ext cx="0" cy="2159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500563" y="2205038"/>
            <a:ext cx="288925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657725" y="3462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latin typeface="Garamond" pitchFamily="18" charset="0"/>
            </a:endParaRP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3924300" y="2205038"/>
            <a:ext cx="288925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500563" y="260350"/>
            <a:ext cx="38877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 u="sng">
                <a:solidFill>
                  <a:srgbClr val="FFFF00"/>
                </a:solidFill>
                <a:latin typeface="Garamond" pitchFamily="18" charset="0"/>
              </a:rPr>
              <a:t>جــــــزيئ الـــــــــمــــــــيثان</a:t>
            </a:r>
            <a:endParaRPr lang="fr-FR" sz="2400" b="1" u="sng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68313" y="188913"/>
            <a:ext cx="2159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CH</a:t>
            </a:r>
            <a:r>
              <a:rPr lang="fr-FR" sz="2000" b="1">
                <a:solidFill>
                  <a:srgbClr val="FFFF00"/>
                </a:solidFill>
                <a:latin typeface="Garamond" pitchFamily="18" charset="0"/>
              </a:rPr>
              <a:t>4</a:t>
            </a:r>
            <a:endParaRPr lang="en-US" sz="20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755650" y="3860800"/>
            <a:ext cx="647700" cy="6477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2800" b="1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Ϭ</a:t>
            </a:r>
            <a:endParaRPr lang="en-US" sz="2800" b="1">
              <a:solidFill>
                <a:srgbClr val="FFFF00"/>
              </a:solidFill>
              <a:latin typeface="Garamond" pitchFamily="18" charset="0"/>
            </a:endParaRPr>
          </a:p>
        </p:txBody>
      </p:sp>
      <p:pic>
        <p:nvPicPr>
          <p:cNvPr id="47115" name="Picture 11" descr="noname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3511550"/>
            <a:ext cx="3276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6" name="AutoShape 12"/>
          <p:cNvSpPr>
            <a:spLocks/>
          </p:cNvSpPr>
          <p:nvPr/>
        </p:nvSpPr>
        <p:spPr bwMode="auto">
          <a:xfrm>
            <a:off x="6443663" y="3357563"/>
            <a:ext cx="2951162" cy="1439862"/>
          </a:xfrm>
          <a:prstGeom prst="borderCallout1">
            <a:avLst>
              <a:gd name="adj1" fmla="val 7940"/>
              <a:gd name="adj2" fmla="val -2583"/>
              <a:gd name="adj3" fmla="val -79935"/>
              <a:gd name="adj4" fmla="val -614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sz="2800" b="1">
                <a:latin typeface="Garamond" pitchFamily="18" charset="0"/>
              </a:rPr>
              <a:t>روابط ذرة الكربون موجهة كالمستقيمات الأربعة </a:t>
            </a:r>
            <a:endParaRPr lang="fr-FR" sz="2800" b="1">
              <a:latin typeface="Garamond" pitchFamily="18" charset="0"/>
            </a:endParaRPr>
          </a:p>
        </p:txBody>
      </p:sp>
      <p:sp>
        <p:nvSpPr>
          <p:cNvPr id="47117" name="AutoShape 13"/>
          <p:cNvSpPr>
            <a:spLocks/>
          </p:cNvSpPr>
          <p:nvPr/>
        </p:nvSpPr>
        <p:spPr bwMode="auto">
          <a:xfrm>
            <a:off x="395288" y="3357563"/>
            <a:ext cx="1727200" cy="1150937"/>
          </a:xfrm>
          <a:prstGeom prst="borderCallout1">
            <a:avLst>
              <a:gd name="adj1" fmla="val 9931"/>
              <a:gd name="adj2" fmla="val 104412"/>
              <a:gd name="adj3" fmla="val -91449"/>
              <a:gd name="adj4" fmla="val 205241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ar-SA" sz="2400" b="1">
                <a:solidFill>
                  <a:srgbClr val="FFFF00"/>
                </a:solidFill>
                <a:latin typeface="Garamond" pitchFamily="18" charset="0"/>
              </a:rPr>
              <a:t>روابط من نوع</a:t>
            </a:r>
            <a:endParaRPr lang="en-US" sz="24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V="1">
            <a:off x="2124075" y="1557338"/>
            <a:ext cx="2287588" cy="19446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V="1">
            <a:off x="2124075" y="2492375"/>
            <a:ext cx="2214563" cy="100806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 tmFilter="0,0; .5, 1; 1, 1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5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  <p:bldP spid="47108" grpId="0" animBg="1"/>
      <p:bldP spid="47109" grpId="0" animBg="1"/>
      <p:bldP spid="47111" grpId="0" animBg="1"/>
      <p:bldP spid="47112" grpId="0"/>
      <p:bldP spid="47113" grpId="0"/>
      <p:bldP spid="47114" grpId="0"/>
      <p:bldP spid="47116" grpId="0" animBg="1"/>
      <p:bldP spid="47117" grpId="0" animBg="1"/>
      <p:bldP spid="47118" grpId="0" animBg="1"/>
      <p:bldP spid="471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323850" y="333375"/>
            <a:ext cx="3348038" cy="10795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rect">
              <a:fillToRect l="50000" t="50000" r="50000" b="50000"/>
            </a:path>
          </a:gra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latin typeface="Times New Roman" pitchFamily="18" charset="0"/>
              </a:rPr>
              <a:t>2</a:t>
            </a:r>
            <a:r>
              <a:rPr lang="ar-DZ" sz="2800" b="1">
                <a:latin typeface="Times New Roman" pitchFamily="18" charset="0"/>
              </a:rPr>
              <a:t>   </a:t>
            </a:r>
            <a:r>
              <a:rPr lang="ar-SA" sz="2800" b="1">
                <a:latin typeface="Times New Roman" pitchFamily="18" charset="0"/>
              </a:rPr>
              <a:t>الألكــــنات الــحــلــقية</a:t>
            </a:r>
            <a:endParaRPr lang="fr-FR" sz="2800" b="1"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572000" y="404813"/>
            <a:ext cx="39957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تكون فيها ذرات الكربون مرتبطة فيما بينها مشكلة حلقة</a:t>
            </a:r>
            <a:r>
              <a:rPr lang="ar-SA" sz="3600">
                <a:latin typeface="Times New Roman" pitchFamily="18" charset="0"/>
                <a:cs typeface="Arial" pitchFamily="34" charset="0"/>
              </a:rPr>
              <a:t> </a:t>
            </a:r>
            <a:endParaRPr lang="fr-FR" sz="360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48132" name="Picture 4" descr="benze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06625"/>
            <a:ext cx="2519362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beNze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216150"/>
            <a:ext cx="3024188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227763" y="2925763"/>
            <a:ext cx="1328737" cy="10080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بـــــــنــــــزن</a:t>
            </a:r>
          </a:p>
          <a:p>
            <a:pPr algn="ctr"/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6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 autoUpdateAnimBg="0"/>
      <p:bldP spid="48131" grpId="0" autoUpdateAnimBg="0"/>
      <p:bldP spid="4813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439863" y="296863"/>
            <a:ext cx="5791200" cy="9906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66"/>
                </a:solidFill>
                <a:latin typeface="Times New Roman" pitchFamily="18" charset="0"/>
              </a:rPr>
              <a:t>الــــــــــمركـــــــبات الــــــعــــــــــــــــضوية</a:t>
            </a:r>
            <a:endParaRPr lang="fr-FR" sz="28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1600200"/>
            <a:ext cx="790575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المركبات العضوية تحتوي دوما عنصر الفحم و الهيدروجين لكن تحتوي </a:t>
            </a:r>
          </a:p>
          <a:p>
            <a:pPr algn="r">
              <a:spcBef>
                <a:spcPct val="50000"/>
              </a:spcBef>
            </a:pP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ك</a:t>
            </a:r>
            <a:r>
              <a:rPr lang="ar-DZ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ذ</a:t>
            </a: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لك على عناصر أخ</a:t>
            </a:r>
            <a:r>
              <a:rPr lang="ar-DZ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ر</a:t>
            </a: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ى</a:t>
            </a:r>
            <a:r>
              <a:rPr lang="ar-DZ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كالأكسجين الأزوت الكبريت و الكلور</a:t>
            </a:r>
          </a:p>
          <a:p>
            <a:pPr algn="r">
              <a:spcBef>
                <a:spcPct val="50000"/>
              </a:spcBef>
            </a:pP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تتميز المركبات العضوية على احتوائها  عنصر الكربون </a:t>
            </a:r>
            <a:r>
              <a:rPr lang="ar-DZ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SA" sz="2400" b="1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</a:pPr>
            <a:endParaRPr lang="fr-FR" sz="2400" b="1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3132138" y="3141663"/>
            <a:ext cx="2219325" cy="609600"/>
          </a:xfrm>
          <a:prstGeom prst="flowChartAlternateProcess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مــــــمـــــيزاتـــــــها</a:t>
            </a:r>
            <a:endParaRPr lang="fr-FR" sz="24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331913" y="5043488"/>
            <a:ext cx="7391400" cy="7620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قليلة الثباث الحراري  لأنها تخرب بالتسخين وتعطي عنصر الكربون</a:t>
            </a:r>
            <a:endParaRPr lang="fr-FR" sz="24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2627313" y="3922713"/>
            <a:ext cx="6372225" cy="801687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بنيتها الكميائية جزيئية  تكون ذراتها مترابطة برواط تكافئية</a:t>
            </a:r>
            <a:endParaRPr lang="fr-FR" sz="24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7" name="Picture 7" descr="3fot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9675" y="0"/>
            <a:ext cx="15843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3fot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4777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 autoUpdateAnimBg="0"/>
      <p:bldP spid="30723" grpId="0" autoUpdateAnimBg="0"/>
      <p:bldP spid="30724" grpId="0" animBg="1" autoUpdateAnimBg="0"/>
      <p:bldP spid="30725" grpId="0" animBg="1" autoUpdateAnimBg="0"/>
      <p:bldP spid="3072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179388" y="215900"/>
            <a:ext cx="3059112" cy="112553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t="100000" r="100000"/>
            </a:path>
          </a:gradFill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66"/>
                </a:solidFill>
                <a:latin typeface="Times New Roman" pitchFamily="18" charset="0"/>
              </a:rPr>
              <a:t>3    الأل</a:t>
            </a:r>
            <a:r>
              <a:rPr lang="ar-SA" sz="2800" b="1">
                <a:solidFill>
                  <a:srgbClr val="FFFF66"/>
                </a:solidFill>
                <a:latin typeface="Times New Roman" pitchFamily="18" charset="0"/>
              </a:rPr>
              <a:t>ـــــ</a:t>
            </a:r>
            <a:r>
              <a:rPr lang="ar-DZ" sz="2800" b="1">
                <a:solidFill>
                  <a:srgbClr val="FFFF66"/>
                </a:solidFill>
                <a:latin typeface="Times New Roman" pitchFamily="18" charset="0"/>
              </a:rPr>
              <a:t>س</a:t>
            </a:r>
            <a:r>
              <a:rPr lang="ar-SA" sz="2800" b="1">
                <a:solidFill>
                  <a:srgbClr val="FFFF66"/>
                </a:solidFill>
                <a:latin typeface="Times New Roman" pitchFamily="18" charset="0"/>
              </a:rPr>
              <a:t>ـــــــ</a:t>
            </a:r>
            <a:r>
              <a:rPr lang="ar-DZ" sz="2800" b="1">
                <a:solidFill>
                  <a:srgbClr val="FFFF66"/>
                </a:solidFill>
                <a:latin typeface="Times New Roman" pitchFamily="18" charset="0"/>
              </a:rPr>
              <a:t>ان</a:t>
            </a:r>
            <a:r>
              <a:rPr lang="ar-SA" sz="2800" b="1">
                <a:solidFill>
                  <a:srgbClr val="FFFF66"/>
                </a:solidFill>
                <a:latin typeface="Times New Roman" pitchFamily="18" charset="0"/>
              </a:rPr>
              <a:t>ـــــ</a:t>
            </a:r>
            <a:r>
              <a:rPr lang="ar-DZ" sz="2800" b="1">
                <a:solidFill>
                  <a:srgbClr val="FFFF66"/>
                </a:solidFill>
                <a:latin typeface="Times New Roman" pitchFamily="18" charset="0"/>
              </a:rPr>
              <a:t>ات</a:t>
            </a:r>
            <a:endParaRPr lang="fr-FR" sz="2800" b="1">
              <a:solidFill>
                <a:srgbClr val="FFFF66"/>
              </a:solidFill>
              <a:latin typeface="Times New Roman" pitchFamily="18" charset="0"/>
            </a:endParaRPr>
          </a:p>
          <a:p>
            <a:pPr algn="ctr"/>
            <a:r>
              <a:rPr lang="fr-FR" sz="3200" b="1">
                <a:latin typeface="Garamond" pitchFamily="18" charset="0"/>
              </a:rPr>
              <a:t> Les   Alcénes</a:t>
            </a:r>
            <a:r>
              <a:rPr lang="fr-FR" sz="3200">
                <a:latin typeface="Garamond" pitchFamily="18" charset="0"/>
              </a:rPr>
              <a:t>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12750" y="2259013"/>
            <a:ext cx="273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211638" y="1341438"/>
            <a:ext cx="719137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C</a:t>
            </a:r>
            <a:endParaRPr lang="fr-FR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5076825" y="1844675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r-CH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364163" y="1414463"/>
            <a:ext cx="863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C</a:t>
            </a:r>
            <a:endParaRPr lang="fr-FR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059113" y="333375"/>
            <a:ext cx="6084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هي فحوم هيدروجينية 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غير </a:t>
            </a: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مشبعة تكون جزيئاتها بشكل سلاس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ل </a:t>
            </a: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مفتوحة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تحوي رابط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ة مزدوجة واحدة .</a:t>
            </a:r>
            <a:endParaRPr lang="fr-FR" sz="36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3779838" y="2420938"/>
            <a:ext cx="1905000" cy="1143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4400">
                <a:latin typeface="Times New Roman" pitchFamily="18" charset="0"/>
                <a:cs typeface="Times New Roman" pitchFamily="18" charset="0"/>
              </a:rPr>
              <a:t>صيغتها</a:t>
            </a:r>
            <a:endParaRPr lang="fr-FR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3203575" y="3716338"/>
            <a:ext cx="2971800" cy="1524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endParaRPr lang="fr-FR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5076825" y="170021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1525"/>
            <a:ext cx="2830513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5157788"/>
            <a:ext cx="28082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3132138" y="5334000"/>
            <a:ext cx="2971800" cy="1524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fr-FR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 autoUpdateAnimBg="0"/>
      <p:bldP spid="49156" grpId="0" autoUpdateAnimBg="0"/>
      <p:bldP spid="49157" grpId="0" animBg="1"/>
      <p:bldP spid="49158" grpId="0" autoUpdateAnimBg="0"/>
      <p:bldP spid="49159" grpId="0" autoUpdateAnimBg="0"/>
      <p:bldP spid="49160" grpId="0" animBg="1" autoUpdateAnimBg="0"/>
      <p:bldP spid="49161" grpId="0" animBg="1" autoUpdateAnimBg="0"/>
      <p:bldP spid="49162" grpId="0" animBg="1"/>
      <p:bldP spid="4916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95288" y="1268413"/>
            <a:ext cx="64087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600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>
                <a:latin typeface="Times New Roman" pitchFamily="18" charset="0"/>
                <a:cs typeface="Times New Roman" pitchFamily="18" charset="0"/>
              </a:rPr>
              <a:t>C - CH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fr-FR" sz="3600" b="1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3</a:t>
            </a:r>
            <a:endParaRPr lang="ar-DZ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600" b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3            </a:t>
            </a:r>
          </a:p>
          <a:p>
            <a:pPr algn="ctr"/>
            <a:endParaRPr lang="fr-FR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 flipH="1">
            <a:off x="2627313" y="1916113"/>
            <a:ext cx="1460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50825" y="2565400"/>
            <a:ext cx="8893175" cy="12239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ar-DZ" sz="2800" b="1">
                <a:solidFill>
                  <a:srgbClr val="FFFF66"/>
                </a:solidFill>
                <a:latin typeface="Tahoma" pitchFamily="34" charset="0"/>
              </a:rPr>
              <a:t>1) نعين السلسلة الرئيسية التي تحتوي  على اكبر عدد من  ذرات</a:t>
            </a:r>
          </a:p>
          <a:p>
            <a:pPr marL="342900" indent="-342900" algn="ctr"/>
            <a:r>
              <a:rPr lang="ar-DZ" sz="2800" b="1">
                <a:solidFill>
                  <a:srgbClr val="FFFF66"/>
                </a:solidFill>
                <a:latin typeface="Tahoma" pitchFamily="34" charset="0"/>
              </a:rPr>
              <a:t>الكربون مع احتوائها الرابطة الثنائية .</a:t>
            </a:r>
            <a:endParaRPr lang="fr-FR" sz="28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763713" y="1125538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1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843213" y="1125538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635375" y="1125538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679950" y="1089025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4</a:t>
            </a:r>
          </a:p>
        </p:txBody>
      </p:sp>
      <p:sp>
        <p:nvSpPr>
          <p:cNvPr id="50185" name="AutoShape 9"/>
          <p:cNvSpPr>
            <a:spLocks noGrp="1" noChangeArrowheads="1"/>
          </p:cNvSpPr>
          <p:nvPr>
            <p:ph type="body" idx="1"/>
          </p:nvPr>
        </p:nvSpPr>
        <p:spPr>
          <a:xfrm>
            <a:off x="1403350" y="188913"/>
            <a:ext cx="6634163" cy="620712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DZ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تسمية الألسانات وفق </a:t>
            </a:r>
            <a:r>
              <a:rPr lang="fr-FR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IUPAC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95288" y="3573463"/>
            <a:ext cx="8426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66"/>
                </a:solidFill>
                <a:latin typeface="Tahoma" pitchFamily="34" charset="0"/>
              </a:rPr>
              <a:t>2) نرقم هذه السلسلة الرئيسية  من الجانب القريب  للرابطة </a:t>
            </a:r>
            <a:r>
              <a:rPr lang="ar-DZ" sz="2800" b="1">
                <a:solidFill>
                  <a:srgbClr val="FF0000"/>
                </a:solidFill>
                <a:latin typeface="Tahoma" pitchFamily="34" charset="0"/>
              </a:rPr>
              <a:t>الثنائية.</a:t>
            </a:r>
            <a:endParaRPr lang="fr-FR" sz="2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3276600" y="5229225"/>
            <a:ext cx="5472113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DZ" sz="2800">
                <a:solidFill>
                  <a:srgbClr val="FFFF00"/>
                </a:solidFill>
              </a:rPr>
              <a:t> </a:t>
            </a:r>
            <a:r>
              <a:rPr lang="fr-FR" sz="2800">
                <a:solidFill>
                  <a:srgbClr val="FFFF00"/>
                </a:solidFill>
              </a:rPr>
              <a:t>(3</a:t>
            </a:r>
            <a:r>
              <a:rPr lang="ar-DZ" sz="2800" b="1">
                <a:solidFill>
                  <a:srgbClr val="FFFF00"/>
                </a:solidFill>
              </a:rPr>
              <a:t> ونكتب في البداية ارقام و اسماء الجذور</a:t>
            </a:r>
            <a:endParaRPr lang="fr-FR" sz="2800" b="1">
              <a:solidFill>
                <a:srgbClr val="FFFF00"/>
              </a:solidFill>
            </a:endParaRP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2627313" y="2276475"/>
            <a:ext cx="1079500" cy="719138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1547813" y="1071563"/>
            <a:ext cx="647700" cy="928687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2555875" y="1071563"/>
            <a:ext cx="755650" cy="928687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1619250" y="1989138"/>
            <a:ext cx="3744913" cy="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3708400" y="5805488"/>
            <a:ext cx="10080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4000" b="1">
                <a:latin typeface="Tahoma" pitchFamily="34" charset="0"/>
              </a:rPr>
              <a:t>بوتــ</a:t>
            </a:r>
            <a:endParaRPr lang="fr-FR" sz="4000" b="1">
              <a:latin typeface="Tahoma" pitchFamily="34" charset="0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2627313" y="5734050"/>
            <a:ext cx="98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3200" b="1">
                <a:latin typeface="Tahoma" pitchFamily="34" charset="0"/>
              </a:rPr>
              <a:t>-1-ان</a:t>
            </a:r>
            <a:endParaRPr lang="fr-FR" sz="3200" b="1">
              <a:latin typeface="Tahoma" pitchFamily="34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4572000" y="5805488"/>
            <a:ext cx="1382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b="1">
                <a:latin typeface="Tahoma" pitchFamily="34" charset="0"/>
              </a:rPr>
              <a:t>2</a:t>
            </a:r>
            <a:r>
              <a:rPr lang="fr-FR" sz="3200" b="1">
                <a:latin typeface="Tahoma" pitchFamily="34" charset="0"/>
              </a:rPr>
              <a:t>-</a:t>
            </a:r>
            <a:r>
              <a:rPr lang="ar-DZ" sz="3200" b="1">
                <a:latin typeface="Tahoma" pitchFamily="34" charset="0"/>
              </a:rPr>
              <a:t> ميثيل</a:t>
            </a:r>
            <a:endParaRPr lang="fr-FR" sz="3200" b="1">
              <a:latin typeface="Tahoma" pitchFamily="34" charset="0"/>
            </a:endParaRP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539750" y="4292600"/>
            <a:ext cx="8428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3)نسبدل اللاحقة  </a:t>
            </a:r>
            <a:r>
              <a:rPr lang="fr-FR" sz="2800">
                <a:solidFill>
                  <a:srgbClr val="FFFF00"/>
                </a:solidFill>
                <a:latin typeface="Tahoma" pitchFamily="34" charset="0"/>
              </a:rPr>
              <a:t>ane</a:t>
            </a:r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  بخط صغير يليه رقم الرابطة </a:t>
            </a:r>
            <a:r>
              <a:rPr lang="ar-DZ" sz="2800" b="1">
                <a:solidFill>
                  <a:srgbClr val="FF0000"/>
                </a:solidFill>
                <a:latin typeface="Tahoma" pitchFamily="34" charset="0"/>
              </a:rPr>
              <a:t>الثنائية</a:t>
            </a:r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 فخط صغير</a:t>
            </a:r>
            <a:endParaRPr lang="fr-FR" sz="2800" b="1">
              <a:solidFill>
                <a:srgbClr val="FFFF00"/>
              </a:solidFill>
              <a:latin typeface="Tahoma" pitchFamily="34" charset="0"/>
            </a:endParaRPr>
          </a:p>
          <a:p>
            <a:pPr algn="r" rtl="1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يليه اللاحقة </a:t>
            </a:r>
            <a:r>
              <a:rPr lang="fr-FR" sz="2800">
                <a:solidFill>
                  <a:srgbClr val="FFFF00"/>
                </a:solidFill>
                <a:latin typeface="Tahoma" pitchFamily="34" charset="0"/>
              </a:rPr>
              <a:t>ène</a:t>
            </a:r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fr-FR" sz="2800">
                <a:solidFill>
                  <a:srgbClr val="FFFF00"/>
                </a:solidFill>
                <a:latin typeface="Tahoma" pitchFamily="34" charset="0"/>
              </a:rPr>
              <a:t>)</a:t>
            </a:r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ان</a:t>
            </a:r>
            <a:r>
              <a:rPr lang="fr-FR" sz="2800">
                <a:solidFill>
                  <a:srgbClr val="FFFF00"/>
                </a:solidFill>
                <a:latin typeface="Tahoma" pitchFamily="34" charset="0"/>
              </a:rPr>
              <a:t>(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6011863" y="908050"/>
            <a:ext cx="3132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DZ" sz="2400" b="1">
                <a:latin typeface="Tahoma" pitchFamily="34" charset="0"/>
              </a:rPr>
              <a:t>أكتب اسم المركب ذي الصيغة </a:t>
            </a:r>
          </a:p>
          <a:p>
            <a:pPr algn="r"/>
            <a:r>
              <a:rPr lang="ar-DZ" sz="2400" b="1">
                <a:latin typeface="Tahoma" pitchFamily="34" charset="0"/>
              </a:rPr>
              <a:t>المنشورة التالية</a:t>
            </a:r>
            <a:endParaRPr lang="fr-FR" sz="2400" b="1">
              <a:latin typeface="Tahoma" pitchFamily="34" charset="0"/>
            </a:endParaRPr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2916238" y="2133600"/>
            <a:ext cx="0" cy="2159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948488" y="6021388"/>
            <a:ext cx="1728787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400" b="1">
                <a:latin typeface="Tahoma" pitchFamily="34" charset="0"/>
              </a:rPr>
              <a:t>اسم المركب</a:t>
            </a:r>
            <a:endParaRPr lang="fr-FR" sz="2400" b="1">
              <a:latin typeface="Tahoma" pitchFamily="34" charset="0"/>
            </a:endParaRP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2916238" y="6308725"/>
            <a:ext cx="2879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>
                <a:solidFill>
                  <a:srgbClr val="FF0000"/>
                </a:solidFill>
                <a:latin typeface="Garamond" pitchFamily="18" charset="0"/>
              </a:rPr>
              <a:t>2-méthylbut-1-éne</a:t>
            </a:r>
            <a:endParaRPr lang="en-US" sz="2800" b="1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tmFilter="0,0; .5, 1; 1, 1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0" dur="2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5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animBg="1"/>
      <p:bldP spid="50180" grpId="0"/>
      <p:bldP spid="50181" grpId="0" animBg="1"/>
      <p:bldP spid="50182" grpId="0" animBg="1"/>
      <p:bldP spid="50183" grpId="0" animBg="1"/>
      <p:bldP spid="50184" grpId="0" animBg="1"/>
      <p:bldP spid="50185" grpId="0" animBg="1"/>
      <p:bldP spid="50186" grpId="0"/>
      <p:bldP spid="50187" grpId="0"/>
      <p:bldP spid="50188" grpId="0" animBg="1"/>
      <p:bldP spid="50189" grpId="0" animBg="1"/>
      <p:bldP spid="50190" grpId="0" animBg="1"/>
      <p:bldP spid="50191" grpId="0" animBg="1"/>
      <p:bldP spid="50192" grpId="0"/>
      <p:bldP spid="50193" grpId="0"/>
      <p:bldP spid="50194" grpId="0"/>
      <p:bldP spid="50195" grpId="0"/>
      <p:bldP spid="50196" grpId="0"/>
      <p:bldP spid="50197" grpId="0" animBg="1"/>
      <p:bldP spid="50198" grpId="0" animBg="1"/>
      <p:bldP spid="5019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325" y="1143000"/>
            <a:ext cx="4643438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547813" y="1196975"/>
            <a:ext cx="4500562" cy="2087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2400" b="1">
                <a:solidFill>
                  <a:srgbClr val="FF0000"/>
                </a:solidFill>
                <a:latin typeface="Tahoma" pitchFamily="34" charset="0"/>
              </a:rPr>
              <a:t>H                          </a:t>
            </a:r>
            <a:r>
              <a:rPr lang="fr-CA" sz="2800" b="1">
                <a:solidFill>
                  <a:srgbClr val="FF0000"/>
                </a:solidFill>
                <a:latin typeface="Tahoma" pitchFamily="34" charset="0"/>
              </a:rPr>
              <a:t>H  </a:t>
            </a:r>
          </a:p>
          <a:p>
            <a:pPr algn="ctr"/>
            <a:endParaRPr lang="fr-CA" sz="2400" b="1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fr-CA" sz="2800" b="1">
                <a:solidFill>
                  <a:srgbClr val="FF0000"/>
                </a:solidFill>
                <a:latin typeface="Tahoma" pitchFamily="34" charset="0"/>
              </a:rPr>
              <a:t>C         C</a:t>
            </a:r>
          </a:p>
          <a:p>
            <a:pPr algn="ctr"/>
            <a:endParaRPr lang="fr-CA" sz="2800" b="1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fr-CA" sz="2800" b="1">
                <a:solidFill>
                  <a:srgbClr val="FF0000"/>
                </a:solidFill>
                <a:latin typeface="Tahoma" pitchFamily="34" charset="0"/>
              </a:rPr>
              <a:t>   H                           H   </a:t>
            </a:r>
            <a:endParaRPr lang="fr-FR" sz="2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657725" y="3462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latin typeface="Garamond" pitchFamily="18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708400" y="260350"/>
            <a:ext cx="4679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 u="sng">
                <a:solidFill>
                  <a:srgbClr val="FFFF00"/>
                </a:solidFill>
                <a:latin typeface="Garamond" pitchFamily="18" charset="0"/>
              </a:rPr>
              <a:t>جــــــزيئ الأيثــــــــــليـــــــــــــــــن</a:t>
            </a:r>
            <a:r>
              <a:rPr lang="fr-FR" sz="2400" b="1" u="sng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fr-FR" sz="3200" b="1" u="sng">
                <a:latin typeface="Garamond" pitchFamily="18" charset="0"/>
              </a:rPr>
              <a:t>Ethylène</a:t>
            </a:r>
            <a:endParaRPr lang="fr-FR" sz="2400" b="1" u="sng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68313" y="188913"/>
            <a:ext cx="2159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C</a:t>
            </a:r>
            <a:r>
              <a:rPr lang="fr-FR" sz="2000" b="1">
                <a:solidFill>
                  <a:srgbClr val="FFFF00"/>
                </a:solidFill>
                <a:latin typeface="Garamond" pitchFamily="18" charset="0"/>
              </a:rPr>
              <a:t>2</a:t>
            </a:r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fr-FR" sz="2000" b="1">
                <a:solidFill>
                  <a:srgbClr val="FFFF00"/>
                </a:solidFill>
                <a:latin typeface="Garamond" pitchFamily="18" charset="0"/>
              </a:rPr>
              <a:t>4</a:t>
            </a:r>
            <a:endParaRPr lang="en-US" sz="2000" b="1">
              <a:solidFill>
                <a:srgbClr val="FFFF00"/>
              </a:solidFill>
              <a:latin typeface="Garamond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63825" y="1736725"/>
            <a:ext cx="2339975" cy="1042988"/>
            <a:chOff x="1678" y="1094"/>
            <a:chExt cx="1474" cy="657"/>
          </a:xfrm>
        </p:grpSpPr>
        <p:sp>
          <p:nvSpPr>
            <p:cNvPr id="26649" name="Line 8"/>
            <p:cNvSpPr>
              <a:spLocks noChangeShapeType="1"/>
            </p:cNvSpPr>
            <p:nvPr/>
          </p:nvSpPr>
          <p:spPr bwMode="auto">
            <a:xfrm flipH="1">
              <a:off x="2925" y="1094"/>
              <a:ext cx="182" cy="181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6650" name="Line 9"/>
            <p:cNvSpPr>
              <a:spLocks noChangeShapeType="1"/>
            </p:cNvSpPr>
            <p:nvPr/>
          </p:nvSpPr>
          <p:spPr bwMode="auto">
            <a:xfrm flipH="1">
              <a:off x="1723" y="1570"/>
              <a:ext cx="182" cy="181"/>
            </a:xfrm>
            <a:prstGeom prst="line">
              <a:avLst/>
            </a:prstGeom>
            <a:noFill/>
            <a:ln w="31750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6651" name="Line 10"/>
            <p:cNvSpPr>
              <a:spLocks noChangeShapeType="1"/>
            </p:cNvSpPr>
            <p:nvPr/>
          </p:nvSpPr>
          <p:spPr bwMode="auto">
            <a:xfrm rot="15389862" flipH="1">
              <a:off x="1677" y="1140"/>
              <a:ext cx="227" cy="226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6652" name="Line 11"/>
            <p:cNvSpPr>
              <a:spLocks noChangeShapeType="1"/>
            </p:cNvSpPr>
            <p:nvPr/>
          </p:nvSpPr>
          <p:spPr bwMode="auto">
            <a:xfrm rot="15817468" flipH="1">
              <a:off x="2971" y="1480"/>
              <a:ext cx="182" cy="181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743325" y="2097088"/>
            <a:ext cx="431800" cy="323850"/>
            <a:chOff x="2358" y="1230"/>
            <a:chExt cx="272" cy="204"/>
          </a:xfrm>
        </p:grpSpPr>
        <p:sp>
          <p:nvSpPr>
            <p:cNvPr id="26647" name="Line 13"/>
            <p:cNvSpPr>
              <a:spLocks noChangeShapeType="1"/>
            </p:cNvSpPr>
            <p:nvPr/>
          </p:nvSpPr>
          <p:spPr bwMode="auto">
            <a:xfrm>
              <a:off x="2358" y="1230"/>
              <a:ext cx="2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26648" name="Line 14"/>
            <p:cNvSpPr>
              <a:spLocks noChangeShapeType="1"/>
            </p:cNvSpPr>
            <p:nvPr/>
          </p:nvSpPr>
          <p:spPr bwMode="auto">
            <a:xfrm>
              <a:off x="2358" y="1434"/>
              <a:ext cx="272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696075" y="3608388"/>
            <a:ext cx="2160588" cy="973137"/>
            <a:chOff x="4218" y="2273"/>
            <a:chExt cx="1361" cy="613"/>
          </a:xfrm>
        </p:grpSpPr>
        <p:sp>
          <p:nvSpPr>
            <p:cNvPr id="26645" name="AutoShape 16"/>
            <p:cNvSpPr>
              <a:spLocks/>
            </p:cNvSpPr>
            <p:nvPr/>
          </p:nvSpPr>
          <p:spPr bwMode="auto">
            <a:xfrm>
              <a:off x="4218" y="2273"/>
              <a:ext cx="1361" cy="454"/>
            </a:xfrm>
            <a:prstGeom prst="borderCallout1">
              <a:avLst>
                <a:gd name="adj1" fmla="val 15861"/>
                <a:gd name="adj2" fmla="val -3528"/>
                <a:gd name="adj3" fmla="val -212773"/>
                <a:gd name="adj4" fmla="val -128657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pPr algn="ctr"/>
              <a:r>
                <a:rPr lang="ar-SA" sz="2400" b="1">
                  <a:solidFill>
                    <a:srgbClr val="FF0000"/>
                  </a:solidFill>
                  <a:latin typeface="Garamond" pitchFamily="18" charset="0"/>
                </a:rPr>
                <a:t>رابطة من نوع</a:t>
              </a:r>
              <a:endParaRPr lang="en-US" sz="2400" b="1">
                <a:solidFill>
                  <a:srgbClr val="FF0000"/>
                </a:solidFill>
                <a:latin typeface="Garamond" pitchFamily="18" charset="0"/>
              </a:endParaRPr>
            </a:p>
          </p:txBody>
        </p:sp>
        <p:sp>
          <p:nvSpPr>
            <p:cNvPr id="26646" name="Oval 17"/>
            <p:cNvSpPr>
              <a:spLocks noChangeArrowheads="1"/>
            </p:cNvSpPr>
            <p:nvPr/>
          </p:nvSpPr>
          <p:spPr bwMode="auto">
            <a:xfrm>
              <a:off x="4468" y="2387"/>
              <a:ext cx="499" cy="49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FF0000"/>
                  </a:solidFill>
                  <a:latin typeface="Microsoft Sans Serif" pitchFamily="34" charset="0"/>
                  <a:cs typeface="Microsoft Sans Serif" pitchFamily="34" charset="0"/>
                </a:rPr>
                <a:t>Л</a:t>
              </a:r>
              <a:r>
                <a:rPr lang="ar-SA" sz="2400" b="1">
                  <a:solidFill>
                    <a:srgbClr val="FF0000"/>
                  </a:solidFill>
                  <a:latin typeface="Garamond" pitchFamily="18" charset="0"/>
                </a:rPr>
                <a:t> </a:t>
              </a:r>
              <a:endParaRPr lang="fr-FR" sz="2400" b="1">
                <a:solidFill>
                  <a:srgbClr val="FF0000"/>
                </a:solidFill>
                <a:latin typeface="Garamond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1952625"/>
            <a:ext cx="4824413" cy="2555875"/>
            <a:chOff x="0" y="1230"/>
            <a:chExt cx="3039" cy="1610"/>
          </a:xfrm>
        </p:grpSpPr>
        <p:sp>
          <p:nvSpPr>
            <p:cNvPr id="26638" name="Oval 19"/>
            <p:cNvSpPr>
              <a:spLocks noChangeArrowheads="1"/>
            </p:cNvSpPr>
            <p:nvPr/>
          </p:nvSpPr>
          <p:spPr bwMode="auto">
            <a:xfrm>
              <a:off x="476" y="2432"/>
              <a:ext cx="408" cy="40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2800" b="1">
                  <a:solidFill>
                    <a:srgbClr val="FF66FF"/>
                  </a:solidFill>
                  <a:latin typeface="Microsoft Sans Serif" pitchFamily="34" charset="0"/>
                  <a:cs typeface="Microsoft Sans Serif" pitchFamily="34" charset="0"/>
                </a:rPr>
                <a:t>Ϭ</a:t>
              </a:r>
              <a:endParaRPr lang="en-US" sz="2800" b="1">
                <a:solidFill>
                  <a:srgbClr val="FF66FF"/>
                </a:solidFill>
                <a:latin typeface="Garamond" pitchFamily="18" charset="0"/>
              </a:endParaRPr>
            </a:p>
          </p:txBody>
        </p:sp>
        <p:grpSp>
          <p:nvGrpSpPr>
            <p:cNvPr id="26639" name="Group 20"/>
            <p:cNvGrpSpPr>
              <a:grpSpLocks/>
            </p:cNvGrpSpPr>
            <p:nvPr/>
          </p:nvGrpSpPr>
          <p:grpSpPr bwMode="auto">
            <a:xfrm>
              <a:off x="0" y="1230"/>
              <a:ext cx="3039" cy="1588"/>
              <a:chOff x="0" y="1207"/>
              <a:chExt cx="3039" cy="1588"/>
            </a:xfrm>
          </p:grpSpPr>
          <p:sp>
            <p:nvSpPr>
              <p:cNvPr id="26640" name="AutoShape 21"/>
              <p:cNvSpPr>
                <a:spLocks/>
              </p:cNvSpPr>
              <p:nvPr/>
            </p:nvSpPr>
            <p:spPr bwMode="auto">
              <a:xfrm>
                <a:off x="0" y="2115"/>
                <a:ext cx="1088" cy="680"/>
              </a:xfrm>
              <a:prstGeom prst="borderCallout1">
                <a:avLst>
                  <a:gd name="adj1" fmla="val 10588"/>
                  <a:gd name="adj2" fmla="val 104412"/>
                  <a:gd name="adj3" fmla="val -85884"/>
                  <a:gd name="adj4" fmla="val 226745"/>
                </a:avLst>
              </a:prstGeom>
              <a:noFill/>
              <a:ln w="9525">
                <a:solidFill>
                  <a:srgbClr val="FF00FF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pPr algn="ctr"/>
                <a:r>
                  <a:rPr lang="ar-SA" sz="2400" b="1">
                    <a:solidFill>
                      <a:srgbClr val="FF66FF"/>
                    </a:solidFill>
                    <a:latin typeface="Garamond" pitchFamily="18" charset="0"/>
                  </a:rPr>
                  <a:t>روابط من نوع</a:t>
                </a:r>
                <a:endParaRPr lang="en-US" sz="2400" b="1">
                  <a:solidFill>
                    <a:srgbClr val="FF66FF"/>
                  </a:solidFill>
                  <a:latin typeface="Garamond" pitchFamily="18" charset="0"/>
                </a:endParaRPr>
              </a:p>
            </p:txBody>
          </p:sp>
          <p:sp>
            <p:nvSpPr>
              <p:cNvPr id="26641" name="Line 22"/>
              <p:cNvSpPr>
                <a:spLocks noChangeShapeType="1"/>
              </p:cNvSpPr>
              <p:nvPr/>
            </p:nvSpPr>
            <p:spPr bwMode="auto">
              <a:xfrm flipV="1">
                <a:off x="1088" y="1230"/>
                <a:ext cx="726" cy="931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6642" name="Line 23"/>
              <p:cNvSpPr>
                <a:spLocks noChangeShapeType="1"/>
              </p:cNvSpPr>
              <p:nvPr/>
            </p:nvSpPr>
            <p:spPr bwMode="auto">
              <a:xfrm flipV="1">
                <a:off x="1043" y="1616"/>
                <a:ext cx="1995" cy="567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6643" name="Line 24"/>
              <p:cNvSpPr>
                <a:spLocks noChangeShapeType="1"/>
              </p:cNvSpPr>
              <p:nvPr/>
            </p:nvSpPr>
            <p:spPr bwMode="auto">
              <a:xfrm flipV="1">
                <a:off x="1088" y="1207"/>
                <a:ext cx="1951" cy="975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6644" name="Line 25"/>
              <p:cNvSpPr>
                <a:spLocks noChangeShapeType="1"/>
              </p:cNvSpPr>
              <p:nvPr/>
            </p:nvSpPr>
            <p:spPr bwMode="auto">
              <a:xfrm flipV="1">
                <a:off x="1066" y="1616"/>
                <a:ext cx="793" cy="567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CH"/>
              </a:p>
            </p:txBody>
          </p:sp>
        </p:grp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0" y="3968750"/>
            <a:ext cx="8496300" cy="2519363"/>
            <a:chOff x="0" y="2500"/>
            <a:chExt cx="5352" cy="1587"/>
          </a:xfrm>
        </p:grpSpPr>
        <p:sp>
          <p:nvSpPr>
            <p:cNvPr id="26636" name="AutoShape 27"/>
            <p:cNvSpPr>
              <a:spLocks noChangeArrowheads="1"/>
            </p:cNvSpPr>
            <p:nvPr/>
          </p:nvSpPr>
          <p:spPr bwMode="auto">
            <a:xfrm>
              <a:off x="0" y="2500"/>
              <a:ext cx="5352" cy="1587"/>
            </a:xfrm>
            <a:prstGeom prst="irregularSeal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1"/>
              <a:r>
                <a:rPr lang="ar-SA" sz="3200">
                  <a:solidFill>
                    <a:srgbClr val="FFFF00"/>
                  </a:solidFill>
                  <a:latin typeface="Garamond" pitchFamily="18" charset="0"/>
                </a:rPr>
                <a:t>الرابطة </a:t>
              </a:r>
              <a:r>
                <a:rPr lang="ru-RU" sz="2800" b="1">
                  <a:solidFill>
                    <a:srgbClr val="FFFF00"/>
                  </a:solidFill>
                  <a:latin typeface="Garamond" pitchFamily="18" charset="0"/>
                </a:rPr>
                <a:t>Л</a:t>
              </a:r>
              <a:r>
                <a:rPr lang="ar-SA" sz="3200">
                  <a:solidFill>
                    <a:srgbClr val="FFFF00"/>
                  </a:solidFill>
                  <a:latin typeface="Garamond" pitchFamily="18" charset="0"/>
                </a:rPr>
                <a:t> أقل قوة من الرابطة  </a:t>
              </a:r>
              <a:endParaRPr lang="fr-FR" sz="3200">
                <a:solidFill>
                  <a:srgbClr val="FFFF00"/>
                </a:solidFill>
                <a:latin typeface="Garamond" pitchFamily="18" charset="0"/>
              </a:endParaRPr>
            </a:p>
          </p:txBody>
        </p:sp>
        <p:sp>
          <p:nvSpPr>
            <p:cNvPr id="26637" name="Oval 28"/>
            <p:cNvSpPr>
              <a:spLocks noChangeArrowheads="1"/>
            </p:cNvSpPr>
            <p:nvPr/>
          </p:nvSpPr>
          <p:spPr bwMode="auto">
            <a:xfrm>
              <a:off x="952" y="3113"/>
              <a:ext cx="408" cy="40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2800" b="1">
                  <a:solidFill>
                    <a:srgbClr val="FF66FF"/>
                  </a:solidFill>
                  <a:latin typeface="Microsoft Sans Serif" pitchFamily="34" charset="0"/>
                  <a:cs typeface="Microsoft Sans Serif" pitchFamily="34" charset="0"/>
                </a:rPr>
                <a:t>Ϭ</a:t>
              </a:r>
              <a:endParaRPr lang="en-US" sz="2800" b="1">
                <a:solidFill>
                  <a:srgbClr val="FF66FF"/>
                </a:solidFill>
                <a:latin typeface="Garamon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 tmFilter="0,0; .5, 1; 1, 1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tmFilter="0,0; .5, 1; 1, 1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5" grpId="0"/>
      <p:bldP spid="512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441325"/>
            <a:ext cx="464502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573463"/>
            <a:ext cx="4643438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54625" y="584200"/>
            <a:ext cx="3889375" cy="2195513"/>
            <a:chOff x="3310" y="368"/>
            <a:chExt cx="2450" cy="1383"/>
          </a:xfrm>
        </p:grpSpPr>
        <p:sp>
          <p:nvSpPr>
            <p:cNvPr id="27658" name="Rectangle 5"/>
            <p:cNvSpPr>
              <a:spLocks noChangeArrowheads="1"/>
            </p:cNvSpPr>
            <p:nvPr/>
          </p:nvSpPr>
          <p:spPr bwMode="auto">
            <a:xfrm>
              <a:off x="3310" y="368"/>
              <a:ext cx="2450" cy="1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1"/>
              <a:r>
                <a:rPr lang="ar-DZ" sz="3200">
                  <a:solidFill>
                    <a:srgbClr val="FFFF00"/>
                  </a:solidFill>
                  <a:latin typeface="Garamond" pitchFamily="18" charset="0"/>
                </a:rPr>
                <a:t>الرابطة    في جزيئ الايثلين</a:t>
              </a:r>
              <a:endParaRPr lang="fr-FR" sz="3200">
                <a:solidFill>
                  <a:srgbClr val="FFFF00"/>
                </a:solidFill>
                <a:latin typeface="Garamond" pitchFamily="18" charset="0"/>
              </a:endParaRPr>
            </a:p>
            <a:p>
              <a:pPr algn="ctr" rtl="1"/>
              <a:r>
                <a:rPr lang="ar-DZ" sz="3200">
                  <a:solidFill>
                    <a:srgbClr val="FFFF00"/>
                  </a:solidFill>
                  <a:latin typeface="Garamond" pitchFamily="18" charset="0"/>
                </a:rPr>
                <a:t> احداها </a:t>
              </a:r>
              <a:r>
                <a:rPr lang="fr-FR" sz="3200" b="1">
                  <a:solidFill>
                    <a:srgbClr val="FFFF00"/>
                  </a:solidFill>
                  <a:latin typeface="Garamond" pitchFamily="18" charset="0"/>
                </a:rPr>
                <a:t>C-C</a:t>
              </a:r>
              <a:r>
                <a:rPr lang="ar-DZ" sz="3200" b="1">
                  <a:solidFill>
                    <a:srgbClr val="FFFF00"/>
                  </a:solidFill>
                  <a:latin typeface="Garamond" pitchFamily="18" charset="0"/>
                </a:rPr>
                <a:t> و الأخرى </a:t>
              </a:r>
              <a:r>
                <a:rPr lang="fr-FR" sz="3200" b="1">
                  <a:solidFill>
                    <a:srgbClr val="FFFF00"/>
                  </a:solidFill>
                  <a:latin typeface="Garamond" pitchFamily="18" charset="0"/>
                </a:rPr>
                <a:t>C-H</a:t>
              </a:r>
            </a:p>
          </p:txBody>
        </p:sp>
        <p:sp>
          <p:nvSpPr>
            <p:cNvPr id="27659" name="Oval 6"/>
            <p:cNvSpPr>
              <a:spLocks noChangeArrowheads="1"/>
            </p:cNvSpPr>
            <p:nvPr/>
          </p:nvSpPr>
          <p:spPr bwMode="auto">
            <a:xfrm>
              <a:off x="4740" y="663"/>
              <a:ext cx="408" cy="40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2800" b="1">
                  <a:solidFill>
                    <a:srgbClr val="FF66FF"/>
                  </a:solidFill>
                  <a:latin typeface="Microsoft Sans Serif" pitchFamily="34" charset="0"/>
                  <a:cs typeface="Microsoft Sans Serif" pitchFamily="34" charset="0"/>
                </a:rPr>
                <a:t>Ϭ</a:t>
              </a:r>
              <a:endParaRPr lang="en-US" sz="2800" b="1">
                <a:solidFill>
                  <a:srgbClr val="FF66FF"/>
                </a:solidFill>
                <a:latin typeface="Garamond" pitchFamily="18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356100" y="2744788"/>
            <a:ext cx="5148263" cy="3348037"/>
            <a:chOff x="2744" y="1729"/>
            <a:chExt cx="3243" cy="2109"/>
          </a:xfrm>
        </p:grpSpPr>
        <p:grpSp>
          <p:nvGrpSpPr>
            <p:cNvPr id="27654" name="Group 8"/>
            <p:cNvGrpSpPr>
              <a:grpSpLocks/>
            </p:cNvGrpSpPr>
            <p:nvPr/>
          </p:nvGrpSpPr>
          <p:grpSpPr bwMode="auto">
            <a:xfrm>
              <a:off x="2744" y="1729"/>
              <a:ext cx="3243" cy="2109"/>
              <a:chOff x="2744" y="1729"/>
              <a:chExt cx="3243" cy="2109"/>
            </a:xfrm>
          </p:grpSpPr>
          <p:sp>
            <p:nvSpPr>
              <p:cNvPr id="27656" name="Rectangle 9"/>
              <p:cNvSpPr>
                <a:spLocks noChangeArrowheads="1"/>
              </p:cNvSpPr>
              <p:nvPr/>
            </p:nvSpPr>
            <p:spPr bwMode="auto">
              <a:xfrm>
                <a:off x="2744" y="1729"/>
                <a:ext cx="3243" cy="2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1"/>
                <a:r>
                  <a:rPr lang="ar-DZ" sz="3200">
                    <a:solidFill>
                      <a:srgbClr val="FFFF00"/>
                    </a:solidFill>
                    <a:latin typeface="Garamond" pitchFamily="18" charset="0"/>
                  </a:rPr>
                  <a:t>الرابطة  المضاعفة </a:t>
                </a:r>
              </a:p>
              <a:p>
                <a:pPr algn="ctr" rtl="1"/>
                <a:r>
                  <a:rPr lang="ar-DZ" sz="3200">
                    <a:solidFill>
                      <a:srgbClr val="FFFF00"/>
                    </a:solidFill>
                    <a:latin typeface="Garamond" pitchFamily="18" charset="0"/>
                  </a:rPr>
                  <a:t>يرمز لها بخطين تموضع</a:t>
                </a:r>
              </a:p>
              <a:p>
                <a:pPr algn="ctr" rtl="1"/>
                <a:r>
                  <a:rPr lang="ar-DZ" sz="3200">
                    <a:solidFill>
                      <a:srgbClr val="FFFF00"/>
                    </a:solidFill>
                    <a:latin typeface="Garamond" pitchFamily="18" charset="0"/>
                  </a:rPr>
                  <a:t> الرابطة    و محط    </a:t>
                </a:r>
              </a:p>
              <a:p>
                <a:pPr algn="ctr" rtl="1"/>
                <a:r>
                  <a:rPr lang="ar-DZ" sz="3200">
                    <a:solidFill>
                      <a:srgbClr val="FFFF00"/>
                    </a:solidFill>
                    <a:latin typeface="Garamond" pitchFamily="18" charset="0"/>
                  </a:rPr>
                  <a:t>فوق بعضهما البعض  </a:t>
                </a:r>
                <a:endParaRPr lang="fr-FR" sz="3200">
                  <a:solidFill>
                    <a:srgbClr val="FFFF00"/>
                  </a:solidFill>
                  <a:latin typeface="Garamond" pitchFamily="18" charset="0"/>
                </a:endParaRPr>
              </a:p>
            </p:txBody>
          </p:sp>
          <p:sp>
            <p:nvSpPr>
              <p:cNvPr id="27657" name="Oval 10"/>
              <p:cNvSpPr>
                <a:spLocks noChangeArrowheads="1"/>
              </p:cNvSpPr>
              <p:nvPr/>
            </p:nvSpPr>
            <p:spPr bwMode="auto">
              <a:xfrm>
                <a:off x="4309" y="2772"/>
                <a:ext cx="408" cy="408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l-GR" sz="2800" b="1">
                    <a:solidFill>
                      <a:srgbClr val="FF66FF"/>
                    </a:solidFill>
                    <a:latin typeface="Microsoft Sans Serif" pitchFamily="34" charset="0"/>
                    <a:cs typeface="Microsoft Sans Serif" pitchFamily="34" charset="0"/>
                  </a:rPr>
                  <a:t>Ϭ</a:t>
                </a:r>
                <a:endParaRPr lang="en-US" sz="2800" b="1">
                  <a:solidFill>
                    <a:srgbClr val="FF66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27655" name="Oval 11"/>
            <p:cNvSpPr>
              <a:spLocks noChangeArrowheads="1"/>
            </p:cNvSpPr>
            <p:nvPr/>
          </p:nvSpPr>
          <p:spPr bwMode="auto">
            <a:xfrm>
              <a:off x="3447" y="2795"/>
              <a:ext cx="295" cy="3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FF66FF"/>
                  </a:solidFill>
                  <a:latin typeface="Microsoft Sans Serif" pitchFamily="34" charset="0"/>
                  <a:cs typeface="Microsoft Sans Serif" pitchFamily="34" charset="0"/>
                </a:rPr>
                <a:t>Л</a:t>
              </a:r>
              <a:r>
                <a:rPr lang="ar-SA" sz="2400" b="1">
                  <a:solidFill>
                    <a:srgbClr val="FF66FF"/>
                  </a:solidFill>
                  <a:latin typeface="Garamond" pitchFamily="18" charset="0"/>
                </a:rPr>
                <a:t> </a:t>
              </a:r>
              <a:endParaRPr lang="fr-FR" sz="2400" b="1">
                <a:solidFill>
                  <a:srgbClr val="FF66FF"/>
                </a:solidFill>
                <a:latin typeface="Garamon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0" y="0"/>
            <a:ext cx="3059113" cy="112553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2700000" scaled="1"/>
          </a:gradFill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DZ" sz="2800">
                <a:solidFill>
                  <a:srgbClr val="FFFF66"/>
                </a:solidFill>
                <a:latin typeface="Times New Roman" pitchFamily="18" charset="0"/>
              </a:rPr>
              <a:t>4   الأل</a:t>
            </a:r>
            <a:r>
              <a:rPr lang="ar-SA" sz="2800">
                <a:solidFill>
                  <a:srgbClr val="FFFF66"/>
                </a:solidFill>
                <a:latin typeface="Times New Roman" pitchFamily="18" charset="0"/>
              </a:rPr>
              <a:t>ـــــ</a:t>
            </a:r>
            <a:r>
              <a:rPr lang="ar-DZ" sz="2800">
                <a:solidFill>
                  <a:srgbClr val="FFFF66"/>
                </a:solidFill>
                <a:latin typeface="Times New Roman" pitchFamily="18" charset="0"/>
              </a:rPr>
              <a:t>سي</a:t>
            </a:r>
            <a:r>
              <a:rPr lang="ar-SA" sz="2800">
                <a:solidFill>
                  <a:srgbClr val="FFFF66"/>
                </a:solidFill>
                <a:latin typeface="Times New Roman" pitchFamily="18" charset="0"/>
              </a:rPr>
              <a:t>ـ</a:t>
            </a:r>
            <a:r>
              <a:rPr lang="ar-DZ" sz="2800">
                <a:solidFill>
                  <a:srgbClr val="FFFF66"/>
                </a:solidFill>
                <a:latin typeface="Times New Roman" pitchFamily="18" charset="0"/>
              </a:rPr>
              <a:t>ن</a:t>
            </a:r>
            <a:r>
              <a:rPr lang="ar-SA" sz="2800">
                <a:solidFill>
                  <a:srgbClr val="FFFF66"/>
                </a:solidFill>
                <a:latin typeface="Times New Roman" pitchFamily="18" charset="0"/>
              </a:rPr>
              <a:t>ــــــ</a:t>
            </a:r>
            <a:r>
              <a:rPr lang="ar-DZ" sz="2800">
                <a:solidFill>
                  <a:srgbClr val="FFFF66"/>
                </a:solidFill>
                <a:latin typeface="Times New Roman" pitchFamily="18" charset="0"/>
              </a:rPr>
              <a:t>ات</a:t>
            </a:r>
            <a:endParaRPr lang="fr-FR" sz="2800">
              <a:solidFill>
                <a:srgbClr val="FFFF66"/>
              </a:solidFill>
              <a:latin typeface="Times New Roman" pitchFamily="18" charset="0"/>
            </a:endParaRPr>
          </a:p>
          <a:p>
            <a:pPr algn="ctr"/>
            <a:r>
              <a:rPr lang="fr-FR" sz="2800">
                <a:solidFill>
                  <a:srgbClr val="FFFF66"/>
                </a:solidFill>
                <a:latin typeface="Times New Roman" pitchFamily="18" charset="0"/>
              </a:rPr>
              <a:t>  </a:t>
            </a:r>
            <a:r>
              <a:rPr lang="fr-FR" sz="2800" b="1">
                <a:solidFill>
                  <a:srgbClr val="FFFF00"/>
                </a:solidFill>
                <a:latin typeface="Times New Roman" pitchFamily="18" charset="0"/>
              </a:rPr>
              <a:t>Les</a:t>
            </a:r>
            <a:r>
              <a:rPr lang="ar-DZ" sz="2800" b="1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fr-FR" sz="2800" b="1">
                <a:solidFill>
                  <a:srgbClr val="FFFF00"/>
                </a:solidFill>
                <a:latin typeface="Garamond" pitchFamily="18" charset="0"/>
              </a:rPr>
              <a:t>Alcynes</a:t>
            </a:r>
            <a:endParaRPr lang="fr-FR" sz="28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12750" y="2259013"/>
            <a:ext cx="273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140200" y="1341438"/>
            <a:ext cx="719138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C</a:t>
            </a:r>
            <a:endParaRPr lang="fr-FR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5003800" y="1844675"/>
            <a:ext cx="50482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 wrap="none"/>
          <a:lstStyle/>
          <a:p>
            <a:endParaRPr lang="fr-CH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5508625" y="1412875"/>
            <a:ext cx="863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latin typeface="Times New Roman" pitchFamily="18" charset="0"/>
                <a:cs typeface="Times New Roman" pitchFamily="18" charset="0"/>
              </a:rPr>
              <a:t>C</a:t>
            </a:r>
            <a:endParaRPr lang="fr-FR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059113" y="333375"/>
            <a:ext cx="6084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هي فحوم هيدروجينية 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غير </a:t>
            </a: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مشبعة 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ذات </a:t>
            </a: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سلاس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ل </a:t>
            </a: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مفتوحة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تحوي روابط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ثلاثية  بين ذرتي كربون</a:t>
            </a:r>
            <a:endParaRPr lang="fr-FR" sz="36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3779838" y="2420938"/>
            <a:ext cx="1905000" cy="1143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>
                <a:latin typeface="Times New Roman" pitchFamily="18" charset="0"/>
                <a:cs typeface="Times New Roman" pitchFamily="18" charset="0"/>
              </a:rPr>
              <a:t>صيغتها</a:t>
            </a:r>
            <a:endParaRPr lang="fr-FR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3132138" y="3716338"/>
            <a:ext cx="2971800" cy="1524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2n-2</a:t>
            </a:r>
            <a:endParaRPr lang="fr-FR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003800" y="1700213"/>
            <a:ext cx="5048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967288" y="1989138"/>
            <a:ext cx="541337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pic>
        <p:nvPicPr>
          <p:cNvPr id="53260" name="Picture 12" descr="al&amp;&amp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300663"/>
            <a:ext cx="20478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3635375" y="5300663"/>
            <a:ext cx="2087563" cy="1008062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fr-FR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 autoUpdateAnimBg="0"/>
      <p:bldP spid="53252" grpId="0" autoUpdateAnimBg="0"/>
      <p:bldP spid="53253" grpId="0" animBg="1"/>
      <p:bldP spid="53254" grpId="0" autoUpdateAnimBg="0"/>
      <p:bldP spid="53255" grpId="0" autoUpdateAnimBg="0"/>
      <p:bldP spid="53256" grpId="0" animBg="1" autoUpdateAnimBg="0"/>
      <p:bldP spid="53257" grpId="0" animBg="1" autoUpdateAnimBg="0"/>
      <p:bldP spid="53258" grpId="0" animBg="1"/>
      <p:bldP spid="53258" grpId="1" animBg="1"/>
      <p:bldP spid="53259" grpId="0" animBg="1"/>
      <p:bldP spid="53261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body" idx="1"/>
          </p:nvPr>
        </p:nvSpPr>
        <p:spPr>
          <a:xfrm>
            <a:off x="1403350" y="188913"/>
            <a:ext cx="6634163" cy="620712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DZ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تسمية </a:t>
            </a:r>
            <a:r>
              <a:rPr lang="ar-SA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الأ</a:t>
            </a:r>
            <a:r>
              <a:rPr lang="ar-DZ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لسينات وفق </a:t>
            </a:r>
            <a:r>
              <a:rPr lang="fr-FR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IUPAC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187450" y="1341438"/>
            <a:ext cx="6732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DZ" sz="2400" b="1">
                <a:solidFill>
                  <a:srgbClr val="FFFF66"/>
                </a:solidFill>
                <a:latin typeface="Tahoma" pitchFamily="34" charset="0"/>
              </a:rPr>
              <a:t>نعين السلسلة الرئيسية التي تحتوي  على اكبر عدد من  ذرات</a:t>
            </a:r>
          </a:p>
          <a:p>
            <a:pPr algn="r"/>
            <a:r>
              <a:rPr lang="ar-DZ" sz="2400" b="1">
                <a:solidFill>
                  <a:srgbClr val="FFFF66"/>
                </a:solidFill>
                <a:latin typeface="Tahoma" pitchFamily="34" charset="0"/>
              </a:rPr>
              <a:t>الكربون مع احتوائها الرابطة الثلاثية.</a:t>
            </a:r>
            <a:endParaRPr lang="fr-FR" sz="24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447925" y="2852738"/>
            <a:ext cx="504031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200" b="1">
                <a:solidFill>
                  <a:srgbClr val="FFFF00"/>
                </a:solidFill>
              </a:rPr>
              <a:t>                             CH</a:t>
            </a:r>
            <a:r>
              <a:rPr lang="fr-CA" sz="3200" b="1" baseline="-25000">
                <a:solidFill>
                  <a:srgbClr val="FFFF00"/>
                </a:solidFill>
              </a:rPr>
              <a:t>3</a:t>
            </a:r>
            <a:r>
              <a:rPr lang="fr-CA" sz="2000" b="1">
                <a:solidFill>
                  <a:srgbClr val="FFFF00"/>
                </a:solidFill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200" b="1">
                <a:solidFill>
                  <a:srgbClr val="FFFF00"/>
                </a:solidFill>
              </a:rPr>
              <a:t>CH – C - CH-CH</a:t>
            </a:r>
            <a:r>
              <a:rPr lang="fr-FR" sz="3200" b="1" baseline="-25000">
                <a:solidFill>
                  <a:srgbClr val="FFFF00"/>
                </a:solidFill>
              </a:rPr>
              <a:t>2</a:t>
            </a:r>
            <a:r>
              <a:rPr lang="fr-FR" sz="2400" b="1">
                <a:solidFill>
                  <a:srgbClr val="FFFF00"/>
                </a:solidFill>
              </a:rPr>
              <a:t>-</a:t>
            </a:r>
            <a:r>
              <a:rPr lang="fr-CA" sz="3200" b="1">
                <a:solidFill>
                  <a:srgbClr val="FFFF00"/>
                </a:solidFill>
              </a:rPr>
              <a:t>CH</a:t>
            </a:r>
            <a:r>
              <a:rPr lang="ar-DZ" sz="3200" b="1" baseline="-25000">
                <a:solidFill>
                  <a:srgbClr val="FFFF00"/>
                </a:solidFill>
              </a:rPr>
              <a:t>2</a:t>
            </a:r>
            <a:endParaRPr lang="fr-FR" sz="3200" b="1" baseline="-25000">
              <a:solidFill>
                <a:srgbClr val="FFFF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200" b="1">
                <a:solidFill>
                  <a:srgbClr val="FFFF00"/>
                </a:solidFill>
              </a:rPr>
              <a:t>           </a:t>
            </a:r>
            <a:r>
              <a:rPr lang="ar-DZ" sz="3200" b="1">
                <a:solidFill>
                  <a:srgbClr val="FFFF00"/>
                </a:solidFill>
              </a:rPr>
              <a:t> </a:t>
            </a:r>
            <a:r>
              <a:rPr lang="fr-CA" sz="3200" b="1">
                <a:solidFill>
                  <a:srgbClr val="FFFF00"/>
                </a:solidFill>
              </a:rPr>
              <a:t>   CH</a:t>
            </a:r>
            <a:r>
              <a:rPr lang="fr-CA" sz="3200" b="1" baseline="-25000">
                <a:solidFill>
                  <a:srgbClr val="FFFF00"/>
                </a:solidFill>
              </a:rPr>
              <a:t>3</a:t>
            </a:r>
            <a:r>
              <a:rPr lang="fr-CA" sz="2000" b="1">
                <a:solidFill>
                  <a:srgbClr val="FFFF00"/>
                </a:solidFill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endParaRPr lang="fr-FR" sz="2400" b="1">
              <a:solidFill>
                <a:srgbClr val="FFFF00"/>
              </a:solidFill>
            </a:endParaRP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4357688" y="3860800"/>
            <a:ext cx="0" cy="144463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H="1">
            <a:off x="5940425" y="3284538"/>
            <a:ext cx="0" cy="144462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3240088" y="3573463"/>
            <a:ext cx="215900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3240088" y="3789363"/>
            <a:ext cx="215900" cy="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627313" y="2924175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1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563938" y="292576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4248150" y="2924175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5003800" y="2997200"/>
            <a:ext cx="215900" cy="358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4 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5651500" y="29972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5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5867400" y="2420938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6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 rot="21585168" flipH="1">
            <a:off x="2339975" y="2781300"/>
            <a:ext cx="3492500" cy="647700"/>
            <a:chOff x="2517" y="1797"/>
            <a:chExt cx="1588" cy="408"/>
          </a:xfrm>
        </p:grpSpPr>
        <p:sp>
          <p:nvSpPr>
            <p:cNvPr id="54288" name="Line 16"/>
            <p:cNvSpPr>
              <a:spLocks noChangeShapeType="1"/>
            </p:cNvSpPr>
            <p:nvPr/>
          </p:nvSpPr>
          <p:spPr bwMode="auto">
            <a:xfrm>
              <a:off x="2518" y="1797"/>
              <a:ext cx="0" cy="40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2518" y="2204"/>
              <a:ext cx="158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4137025" y="3786188"/>
            <a:ext cx="863600" cy="863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5580063" y="4868863"/>
            <a:ext cx="19446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chemeClr val="tx2"/>
                </a:solidFill>
                <a:latin typeface="Tahoma" pitchFamily="34" charset="0"/>
              </a:rPr>
              <a:t>3-مثيل </a:t>
            </a:r>
            <a:endParaRPr lang="fr-FR" sz="2800" b="1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5003800" y="4868863"/>
            <a:ext cx="14398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chemeClr val="tx2"/>
                </a:solidFill>
                <a:latin typeface="Tahoma" pitchFamily="34" charset="0"/>
              </a:rPr>
              <a:t>هكسـ</a:t>
            </a:r>
            <a:endParaRPr lang="fr-FR" sz="2800" b="1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2413000" y="2744788"/>
            <a:ext cx="863600" cy="12969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500563" y="5157788"/>
            <a:ext cx="871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b="1">
                <a:solidFill>
                  <a:schemeClr val="tx2"/>
                </a:solidFill>
                <a:latin typeface="Tahoma" pitchFamily="34" charset="0"/>
              </a:rPr>
              <a:t>-1-اين</a:t>
            </a:r>
            <a:endParaRPr lang="fr-FR" sz="2400" b="1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539750" y="4221163"/>
            <a:ext cx="1800225" cy="16557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400" b="1">
                <a:latin typeface="Tahoma" pitchFamily="34" charset="0"/>
              </a:rPr>
              <a:t>نشير للرابطة</a:t>
            </a:r>
          </a:p>
          <a:p>
            <a:pPr algn="ctr"/>
            <a:r>
              <a:rPr lang="ar-DZ" sz="2400" b="1">
                <a:latin typeface="Tahoma" pitchFamily="34" charset="0"/>
              </a:rPr>
              <a:t> الثلاثية باللاحقة </a:t>
            </a:r>
          </a:p>
          <a:p>
            <a:pPr algn="ctr" rtl="1"/>
            <a:r>
              <a:rPr lang="ar-DZ" sz="2400" b="1">
                <a:latin typeface="Tahoma" pitchFamily="34" charset="0"/>
              </a:rPr>
              <a:t>اين</a:t>
            </a:r>
            <a:r>
              <a:rPr lang="ar-SA" sz="2400" b="1">
                <a:latin typeface="Tahoma" pitchFamily="34" charset="0"/>
              </a:rPr>
              <a:t>  </a:t>
            </a:r>
            <a:r>
              <a:rPr lang="fr-FR" sz="2000" b="1">
                <a:latin typeface="Tahoma" pitchFamily="34" charset="0"/>
              </a:rPr>
              <a:t>yne</a:t>
            </a:r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H="1">
            <a:off x="2124075" y="3933825"/>
            <a:ext cx="503238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54297" name="Oval 25"/>
          <p:cNvSpPr>
            <a:spLocks noChangeArrowheads="1"/>
          </p:cNvSpPr>
          <p:nvPr/>
        </p:nvSpPr>
        <p:spPr bwMode="auto">
          <a:xfrm>
            <a:off x="3995738" y="2636838"/>
            <a:ext cx="863600" cy="863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4067175" y="6021388"/>
            <a:ext cx="28082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3-méthylhex-1-yne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9" dur="2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6" dur="2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7" dur="2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  <p:bldP spid="54275" grpId="0"/>
      <p:bldP spid="54276" grpId="0" build="p"/>
      <p:bldP spid="54277" grpId="0" animBg="1"/>
      <p:bldP spid="54278" grpId="0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5" grpId="0" animBg="1"/>
      <p:bldP spid="54286" grpId="0" animBg="1"/>
      <p:bldP spid="54290" grpId="0" animBg="1"/>
      <p:bldP spid="54291" grpId="0"/>
      <p:bldP spid="54292" grpId="0"/>
      <p:bldP spid="54293" grpId="0" animBg="1"/>
      <p:bldP spid="54295" grpId="0" animBg="1"/>
      <p:bldP spid="54296" grpId="0" animBg="1"/>
      <p:bldP spid="54297" grpId="0" animBg="1"/>
      <p:bldP spid="5429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547813" y="1125538"/>
            <a:ext cx="5905500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2400" b="1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fr-CA" sz="2800" b="1">
                <a:solidFill>
                  <a:srgbClr val="FFFF00"/>
                </a:solidFill>
                <a:latin typeface="Tahoma" pitchFamily="34" charset="0"/>
              </a:rPr>
              <a:t>  </a:t>
            </a:r>
          </a:p>
          <a:p>
            <a:pPr algn="ctr"/>
            <a:endParaRPr lang="fr-CA" sz="24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CA" sz="2800" b="1">
                <a:latin typeface="Tahoma" pitchFamily="34" charset="0"/>
              </a:rPr>
              <a:t>H</a:t>
            </a:r>
            <a:r>
              <a:rPr lang="fr-CA" sz="2800" b="1">
                <a:solidFill>
                  <a:srgbClr val="FFFF00"/>
                </a:solidFill>
                <a:latin typeface="Tahoma" pitchFamily="34" charset="0"/>
              </a:rPr>
              <a:t>   C     C  </a:t>
            </a:r>
            <a:r>
              <a:rPr lang="fr-CA" b="1">
                <a:solidFill>
                  <a:srgbClr val="FFFF00"/>
                </a:solidFill>
                <a:latin typeface="Garamond" pitchFamily="18" charset="0"/>
              </a:rPr>
              <a:t>   </a:t>
            </a:r>
            <a:r>
              <a:rPr lang="fr-CA" sz="2800" b="1">
                <a:latin typeface="Tahoma" pitchFamily="34" charset="0"/>
              </a:rPr>
              <a:t>H</a:t>
            </a:r>
            <a:r>
              <a:rPr lang="fr-CA" sz="2800" b="1">
                <a:solidFill>
                  <a:srgbClr val="FFFF00"/>
                </a:solidFill>
                <a:latin typeface="Tahoma" pitchFamily="34" charset="0"/>
              </a:rPr>
              <a:t>  </a:t>
            </a:r>
          </a:p>
          <a:p>
            <a:pPr algn="ctr"/>
            <a:endParaRPr lang="fr-CA" sz="28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CA" sz="2800" b="1">
                <a:latin typeface="Tahoma" pitchFamily="34" charset="0"/>
              </a:rPr>
              <a:t>  </a:t>
            </a:r>
            <a:r>
              <a:rPr lang="fr-CA" sz="2800" b="1">
                <a:solidFill>
                  <a:srgbClr val="FFFF00"/>
                </a:solidFill>
                <a:latin typeface="Tahoma" pitchFamily="34" charset="0"/>
              </a:rPr>
              <a:t> </a:t>
            </a:r>
            <a:endParaRPr lang="fr-FR" sz="28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657725" y="3462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latin typeface="Garamond" pitchFamily="18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00563" y="260350"/>
            <a:ext cx="38877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 u="sng">
                <a:solidFill>
                  <a:srgbClr val="FFFF00"/>
                </a:solidFill>
                <a:latin typeface="Garamond" pitchFamily="18" charset="0"/>
              </a:rPr>
              <a:t>جــــــزيئ الأيستـــيليــــــــن</a:t>
            </a:r>
            <a:endParaRPr lang="fr-FR" sz="2400" b="1" u="sng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68313" y="188913"/>
            <a:ext cx="2159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C</a:t>
            </a:r>
            <a:r>
              <a:rPr lang="fr-FR" sz="2000" b="1">
                <a:solidFill>
                  <a:srgbClr val="FFFF00"/>
                </a:solidFill>
                <a:latin typeface="Garamond" pitchFamily="18" charset="0"/>
              </a:rPr>
              <a:t>2</a:t>
            </a:r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fr-FR" sz="2000" b="1">
                <a:solidFill>
                  <a:srgbClr val="FFFF00"/>
                </a:solidFill>
                <a:latin typeface="Garamond" pitchFamily="18" charset="0"/>
              </a:rPr>
              <a:t>2</a:t>
            </a:r>
            <a:endParaRPr lang="en-US" sz="20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55302" name="AutoShape 6"/>
          <p:cNvSpPr>
            <a:spLocks/>
          </p:cNvSpPr>
          <p:nvPr/>
        </p:nvSpPr>
        <p:spPr bwMode="auto">
          <a:xfrm>
            <a:off x="250825" y="3357563"/>
            <a:ext cx="1727200" cy="936625"/>
          </a:xfrm>
          <a:prstGeom prst="borderCallout1">
            <a:avLst>
              <a:gd name="adj1" fmla="val 12204"/>
              <a:gd name="adj2" fmla="val 104412"/>
              <a:gd name="adj3" fmla="val -112375"/>
              <a:gd name="adj4" fmla="val 205241"/>
            </a:avLst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ar-SA" sz="2400" b="1">
                <a:solidFill>
                  <a:srgbClr val="FFFF00"/>
                </a:solidFill>
                <a:latin typeface="Garamond" pitchFamily="18" charset="0"/>
              </a:rPr>
              <a:t>روابط من نوع</a:t>
            </a:r>
          </a:p>
          <a:p>
            <a:pPr algn="ctr"/>
            <a:endParaRPr lang="en-US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4246563" y="2205038"/>
            <a:ext cx="288925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46563" y="2060575"/>
            <a:ext cx="290512" cy="288925"/>
            <a:chOff x="2675" y="1298"/>
            <a:chExt cx="183" cy="182"/>
          </a:xfrm>
        </p:grpSpPr>
        <p:sp>
          <p:nvSpPr>
            <p:cNvPr id="30740" name="Line 9"/>
            <p:cNvSpPr>
              <a:spLocks noChangeShapeType="1"/>
            </p:cNvSpPr>
            <p:nvPr/>
          </p:nvSpPr>
          <p:spPr bwMode="auto">
            <a:xfrm>
              <a:off x="2676" y="1480"/>
              <a:ext cx="18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0741" name="Line 10"/>
            <p:cNvSpPr>
              <a:spLocks noChangeShapeType="1"/>
            </p:cNvSpPr>
            <p:nvPr/>
          </p:nvSpPr>
          <p:spPr bwMode="auto">
            <a:xfrm>
              <a:off x="2675" y="1298"/>
              <a:ext cx="18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563938" y="2205038"/>
            <a:ext cx="288925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859338" y="2168525"/>
            <a:ext cx="288925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5309" name="AutoShape 13"/>
          <p:cNvSpPr>
            <a:spLocks/>
          </p:cNvSpPr>
          <p:nvPr/>
        </p:nvSpPr>
        <p:spPr bwMode="auto">
          <a:xfrm>
            <a:off x="7056438" y="3357563"/>
            <a:ext cx="1727200" cy="1079500"/>
          </a:xfrm>
          <a:prstGeom prst="borderCallout1">
            <a:avLst>
              <a:gd name="adj1" fmla="val 10588"/>
              <a:gd name="adj2" fmla="val -4412"/>
              <a:gd name="adj3" fmla="val -91176"/>
              <a:gd name="adj4" fmla="val -161579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Garamond" pitchFamily="18" charset="0"/>
              </a:rPr>
              <a:t>روابط من نوع</a:t>
            </a:r>
            <a:endParaRPr lang="en-US" sz="2400" b="1">
              <a:solidFill>
                <a:srgbClr val="FF0000"/>
              </a:solidFill>
              <a:latin typeface="Garamond" pitchFamily="18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32025" y="2168525"/>
            <a:ext cx="2808288" cy="1223963"/>
            <a:chOff x="1338" y="1389"/>
            <a:chExt cx="1769" cy="771"/>
          </a:xfrm>
        </p:grpSpPr>
        <p:sp>
          <p:nvSpPr>
            <p:cNvPr id="30738" name="Line 15"/>
            <p:cNvSpPr>
              <a:spLocks noChangeShapeType="1"/>
            </p:cNvSpPr>
            <p:nvPr/>
          </p:nvSpPr>
          <p:spPr bwMode="auto">
            <a:xfrm flipV="1">
              <a:off x="1383" y="1434"/>
              <a:ext cx="1260" cy="68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0739" name="Line 16"/>
            <p:cNvSpPr>
              <a:spLocks noChangeShapeType="1"/>
            </p:cNvSpPr>
            <p:nvPr/>
          </p:nvSpPr>
          <p:spPr bwMode="auto">
            <a:xfrm flipV="1">
              <a:off x="1338" y="1389"/>
              <a:ext cx="1769" cy="77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55313" name="Line 17"/>
          <p:cNvSpPr>
            <a:spLocks noChangeShapeType="1"/>
          </p:cNvSpPr>
          <p:nvPr/>
        </p:nvSpPr>
        <p:spPr bwMode="auto">
          <a:xfrm flipH="1" flipV="1">
            <a:off x="4248150" y="2060575"/>
            <a:ext cx="2663825" cy="1296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55314" name="Oval 18"/>
          <p:cNvSpPr>
            <a:spLocks noChangeArrowheads="1"/>
          </p:cNvSpPr>
          <p:nvPr/>
        </p:nvSpPr>
        <p:spPr bwMode="auto">
          <a:xfrm>
            <a:off x="900113" y="3573463"/>
            <a:ext cx="647700" cy="6492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2400" b="1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Ϭ</a:t>
            </a:r>
            <a:endParaRPr lang="en-US" sz="24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55315" name="Oval 19"/>
          <p:cNvSpPr>
            <a:spLocks noChangeArrowheads="1"/>
          </p:cNvSpPr>
          <p:nvPr/>
        </p:nvSpPr>
        <p:spPr bwMode="auto">
          <a:xfrm>
            <a:off x="7524750" y="3716338"/>
            <a:ext cx="792163" cy="863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Л</a:t>
            </a:r>
            <a:r>
              <a:rPr lang="ar-SA" sz="2400" b="1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fr-FR" sz="2400" b="1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0" y="3968750"/>
            <a:ext cx="7740650" cy="2519363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3200">
                <a:solidFill>
                  <a:srgbClr val="FFFF00"/>
                </a:solidFill>
                <a:latin typeface="Garamond" pitchFamily="18" charset="0"/>
              </a:rPr>
              <a:t>الرابطة </a:t>
            </a:r>
            <a:r>
              <a:rPr lang="ru-RU" sz="2800" b="1">
                <a:solidFill>
                  <a:srgbClr val="FFFF00"/>
                </a:solidFill>
                <a:latin typeface="Garamond" pitchFamily="18" charset="0"/>
              </a:rPr>
              <a:t>Л</a:t>
            </a:r>
            <a:r>
              <a:rPr lang="ar-SA" sz="3200">
                <a:solidFill>
                  <a:srgbClr val="FFFF00"/>
                </a:solidFill>
                <a:latin typeface="Garamond" pitchFamily="18" charset="0"/>
              </a:rPr>
              <a:t> أقل قوة من الرابطة  </a:t>
            </a:r>
            <a:endParaRPr lang="fr-FR" sz="320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55317" name="Oval 21"/>
          <p:cNvSpPr>
            <a:spLocks noChangeArrowheads="1"/>
          </p:cNvSpPr>
          <p:nvPr/>
        </p:nvSpPr>
        <p:spPr bwMode="auto">
          <a:xfrm>
            <a:off x="1187450" y="5013325"/>
            <a:ext cx="647700" cy="64928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2400" b="1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Ϭ</a:t>
            </a:r>
            <a:endParaRPr lang="en-US" sz="2400" b="1">
              <a:solidFill>
                <a:srgbClr val="FFFF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 tmFilter="0,0; .5, 1; 1, 1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1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/>
      <p:bldP spid="55300" grpId="0"/>
      <p:bldP spid="55301" grpId="0"/>
      <p:bldP spid="55302" grpId="0" animBg="1"/>
      <p:bldP spid="55303" grpId="0" animBg="1"/>
      <p:bldP spid="55307" grpId="0" animBg="1"/>
      <p:bldP spid="55308" grpId="0" animBg="1"/>
      <p:bldP spid="55309" grpId="0" animBg="1"/>
      <p:bldP spid="55313" grpId="0" animBg="1"/>
      <p:bldP spid="55314" grpId="0"/>
      <p:bldP spid="55315" grpId="0"/>
      <p:bldP spid="553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04813"/>
            <a:ext cx="6734175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-576263" y="3536950"/>
            <a:ext cx="5653088" cy="2644775"/>
            <a:chOff x="249" y="2273"/>
            <a:chExt cx="3561" cy="1666"/>
          </a:xfrm>
        </p:grpSpPr>
        <p:grpSp>
          <p:nvGrpSpPr>
            <p:cNvPr id="31754" name="Group 4"/>
            <p:cNvGrpSpPr>
              <a:grpSpLocks/>
            </p:cNvGrpSpPr>
            <p:nvPr/>
          </p:nvGrpSpPr>
          <p:grpSpPr bwMode="auto">
            <a:xfrm>
              <a:off x="249" y="2273"/>
              <a:ext cx="3561" cy="1666"/>
              <a:chOff x="3297" y="2539"/>
              <a:chExt cx="1969" cy="985"/>
            </a:xfrm>
          </p:grpSpPr>
          <p:sp>
            <p:nvSpPr>
              <p:cNvPr id="31759" name="Oval 5"/>
              <p:cNvSpPr>
                <a:spLocks noChangeArrowheads="1"/>
              </p:cNvSpPr>
              <p:nvPr/>
            </p:nvSpPr>
            <p:spPr bwMode="auto">
              <a:xfrm>
                <a:off x="4584" y="2842"/>
                <a:ext cx="114" cy="341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1760" name="Oval 6"/>
              <p:cNvSpPr>
                <a:spLocks noChangeArrowheads="1"/>
              </p:cNvSpPr>
              <p:nvPr/>
            </p:nvSpPr>
            <p:spPr bwMode="auto">
              <a:xfrm>
                <a:off x="3903" y="2842"/>
                <a:ext cx="114" cy="341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SA"/>
              </a:p>
            </p:txBody>
          </p:sp>
          <p:sp>
            <p:nvSpPr>
              <p:cNvPr id="31761" name="Rectangle 7"/>
              <p:cNvSpPr>
                <a:spLocks noChangeArrowheads="1"/>
              </p:cNvSpPr>
              <p:nvPr/>
            </p:nvSpPr>
            <p:spPr bwMode="auto">
              <a:xfrm>
                <a:off x="4319" y="2842"/>
                <a:ext cx="265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fr-FR" sz="2400" b="1"/>
                  <a:t>C</a:t>
                </a:r>
              </a:p>
            </p:txBody>
          </p:sp>
          <p:sp>
            <p:nvSpPr>
              <p:cNvPr id="31762" name="Rectangle 8"/>
              <p:cNvSpPr>
                <a:spLocks noChangeArrowheads="1"/>
              </p:cNvSpPr>
              <p:nvPr/>
            </p:nvSpPr>
            <p:spPr bwMode="auto">
              <a:xfrm>
                <a:off x="4016" y="2842"/>
                <a:ext cx="265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fr-FR" sz="2400" b="1"/>
                  <a:t>C</a:t>
                </a:r>
              </a:p>
            </p:txBody>
          </p:sp>
          <p:sp>
            <p:nvSpPr>
              <p:cNvPr id="31763" name="Oval 9"/>
              <p:cNvSpPr>
                <a:spLocks noChangeArrowheads="1"/>
              </p:cNvSpPr>
              <p:nvPr/>
            </p:nvSpPr>
            <p:spPr bwMode="auto">
              <a:xfrm>
                <a:off x="3297" y="2804"/>
                <a:ext cx="341" cy="379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fr-FR" sz="2400" b="1"/>
                  <a:t>H</a:t>
                </a:r>
              </a:p>
            </p:txBody>
          </p:sp>
          <p:sp>
            <p:nvSpPr>
              <p:cNvPr id="31764" name="Line 10"/>
              <p:cNvSpPr>
                <a:spLocks noChangeShapeType="1"/>
              </p:cNvSpPr>
              <p:nvPr/>
            </p:nvSpPr>
            <p:spPr bwMode="auto">
              <a:xfrm>
                <a:off x="4622" y="3031"/>
                <a:ext cx="3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1765" name="Line 11"/>
              <p:cNvSpPr>
                <a:spLocks noChangeShapeType="1"/>
              </p:cNvSpPr>
              <p:nvPr/>
            </p:nvSpPr>
            <p:spPr bwMode="auto">
              <a:xfrm flipH="1">
                <a:off x="3638" y="3031"/>
                <a:ext cx="3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1766" name="Oval 12"/>
              <p:cNvSpPr>
                <a:spLocks noChangeArrowheads="1"/>
              </p:cNvSpPr>
              <p:nvPr/>
            </p:nvSpPr>
            <p:spPr bwMode="auto">
              <a:xfrm>
                <a:off x="4925" y="2804"/>
                <a:ext cx="341" cy="379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fr-FR" sz="2400" b="1"/>
                  <a:t>H</a:t>
                </a:r>
              </a:p>
            </p:txBody>
          </p:sp>
          <p:sp>
            <p:nvSpPr>
              <p:cNvPr id="31767" name="AutoShape 13"/>
              <p:cNvSpPr>
                <a:spLocks noChangeArrowheads="1"/>
              </p:cNvSpPr>
              <p:nvPr/>
            </p:nvSpPr>
            <p:spPr bwMode="auto">
              <a:xfrm>
                <a:off x="3713" y="2539"/>
                <a:ext cx="1137" cy="985"/>
              </a:xfrm>
              <a:prstGeom prst="flowChartAlternateProcess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31755" name="Group 14"/>
            <p:cNvGrpSpPr>
              <a:grpSpLocks/>
            </p:cNvGrpSpPr>
            <p:nvPr/>
          </p:nvGrpSpPr>
          <p:grpSpPr bwMode="auto">
            <a:xfrm>
              <a:off x="1481" y="2795"/>
              <a:ext cx="1081" cy="567"/>
              <a:chOff x="3941" y="2842"/>
              <a:chExt cx="718" cy="331"/>
            </a:xfrm>
          </p:grpSpPr>
          <p:sp>
            <p:nvSpPr>
              <p:cNvPr id="31756" name="Freeform 15"/>
              <p:cNvSpPr>
                <a:spLocks/>
              </p:cNvSpPr>
              <p:nvPr/>
            </p:nvSpPr>
            <p:spPr bwMode="auto">
              <a:xfrm>
                <a:off x="3941" y="3145"/>
                <a:ext cx="681" cy="28"/>
              </a:xfrm>
              <a:custGeom>
                <a:avLst/>
                <a:gdLst>
                  <a:gd name="T0" fmla="*/ 681 w 681"/>
                  <a:gd name="T1" fmla="*/ 27 h 28"/>
                  <a:gd name="T2" fmla="*/ 317 w 681"/>
                  <a:gd name="T3" fmla="*/ 0 h 28"/>
                  <a:gd name="T4" fmla="*/ 0 w 681"/>
                  <a:gd name="T5" fmla="*/ 28 h 28"/>
                  <a:gd name="T6" fmla="*/ 0 60000 65536"/>
                  <a:gd name="T7" fmla="*/ 0 60000 65536"/>
                  <a:gd name="T8" fmla="*/ 0 60000 65536"/>
                  <a:gd name="T9" fmla="*/ 0 w 681"/>
                  <a:gd name="T10" fmla="*/ 0 h 28"/>
                  <a:gd name="T11" fmla="*/ 681 w 681"/>
                  <a:gd name="T12" fmla="*/ 28 h 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1" h="28">
                    <a:moveTo>
                      <a:pt x="681" y="27"/>
                    </a:moveTo>
                    <a:lnTo>
                      <a:pt x="317" y="0"/>
                    </a:lnTo>
                    <a:lnTo>
                      <a:pt x="0" y="28"/>
                    </a:lnTo>
                  </a:path>
                </a:pathLst>
              </a:custGeom>
              <a:noFill/>
              <a:ln w="317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57" name="Freeform 16"/>
              <p:cNvSpPr>
                <a:spLocks/>
              </p:cNvSpPr>
              <p:nvPr/>
            </p:nvSpPr>
            <p:spPr bwMode="auto">
              <a:xfrm rot="10800000">
                <a:off x="3978" y="2842"/>
                <a:ext cx="681" cy="28"/>
              </a:xfrm>
              <a:custGeom>
                <a:avLst/>
                <a:gdLst>
                  <a:gd name="T0" fmla="*/ 681 w 681"/>
                  <a:gd name="T1" fmla="*/ 27 h 28"/>
                  <a:gd name="T2" fmla="*/ 317 w 681"/>
                  <a:gd name="T3" fmla="*/ 0 h 28"/>
                  <a:gd name="T4" fmla="*/ 0 w 681"/>
                  <a:gd name="T5" fmla="*/ 28 h 28"/>
                  <a:gd name="T6" fmla="*/ 0 60000 65536"/>
                  <a:gd name="T7" fmla="*/ 0 60000 65536"/>
                  <a:gd name="T8" fmla="*/ 0 60000 65536"/>
                  <a:gd name="T9" fmla="*/ 0 w 681"/>
                  <a:gd name="T10" fmla="*/ 0 h 28"/>
                  <a:gd name="T11" fmla="*/ 681 w 681"/>
                  <a:gd name="T12" fmla="*/ 28 h 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1" h="28">
                    <a:moveTo>
                      <a:pt x="681" y="27"/>
                    </a:moveTo>
                    <a:cubicBezTo>
                      <a:pt x="620" y="23"/>
                      <a:pt x="430" y="0"/>
                      <a:pt x="317" y="0"/>
                    </a:cubicBezTo>
                    <a:cubicBezTo>
                      <a:pt x="204" y="0"/>
                      <a:pt x="66" y="22"/>
                      <a:pt x="0" y="28"/>
                    </a:cubicBezTo>
                  </a:path>
                </a:pathLst>
              </a:custGeom>
              <a:noFill/>
              <a:ln w="317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58" name="Line 17"/>
              <p:cNvSpPr>
                <a:spLocks noChangeShapeType="1"/>
              </p:cNvSpPr>
              <p:nvPr/>
            </p:nvSpPr>
            <p:spPr bwMode="auto">
              <a:xfrm flipH="1">
                <a:off x="4244" y="3031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454275" y="1339850"/>
            <a:ext cx="4862513" cy="2195513"/>
            <a:chOff x="1546" y="844"/>
            <a:chExt cx="3063" cy="1383"/>
          </a:xfrm>
        </p:grpSpPr>
        <p:sp>
          <p:nvSpPr>
            <p:cNvPr id="31752" name="Rectangle 19"/>
            <p:cNvSpPr>
              <a:spLocks noChangeArrowheads="1"/>
            </p:cNvSpPr>
            <p:nvPr/>
          </p:nvSpPr>
          <p:spPr bwMode="auto">
            <a:xfrm>
              <a:off x="1546" y="844"/>
              <a:ext cx="3063" cy="1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1"/>
              <a:r>
                <a:rPr lang="ar-DZ" sz="3200">
                  <a:solidFill>
                    <a:srgbClr val="FFFF00"/>
                  </a:solidFill>
                  <a:latin typeface="Garamond" pitchFamily="18" charset="0"/>
                </a:rPr>
                <a:t>الرابطة    في جزيئ الايــــستيلــــين</a:t>
              </a:r>
              <a:endParaRPr lang="fr-FR" sz="3200">
                <a:solidFill>
                  <a:srgbClr val="FFFF00"/>
                </a:solidFill>
                <a:latin typeface="Garamond" pitchFamily="18" charset="0"/>
              </a:endParaRPr>
            </a:p>
            <a:p>
              <a:pPr algn="ctr" rtl="1"/>
              <a:r>
                <a:rPr lang="ar-DZ" sz="3200">
                  <a:solidFill>
                    <a:srgbClr val="FFFF00"/>
                  </a:solidFill>
                  <a:latin typeface="Garamond" pitchFamily="18" charset="0"/>
                </a:rPr>
                <a:t> احداها </a:t>
              </a:r>
              <a:r>
                <a:rPr lang="fr-FR" sz="3200" b="1">
                  <a:solidFill>
                    <a:srgbClr val="FFFF00"/>
                  </a:solidFill>
                  <a:latin typeface="Garamond" pitchFamily="18" charset="0"/>
                </a:rPr>
                <a:t>C-C</a:t>
              </a:r>
              <a:r>
                <a:rPr lang="ar-DZ" sz="3200" b="1">
                  <a:solidFill>
                    <a:srgbClr val="FFFF00"/>
                  </a:solidFill>
                  <a:latin typeface="Garamond" pitchFamily="18" charset="0"/>
                </a:rPr>
                <a:t> و الأخرى </a:t>
              </a:r>
              <a:r>
                <a:rPr lang="fr-FR" sz="3200" b="1">
                  <a:solidFill>
                    <a:srgbClr val="FFFF00"/>
                  </a:solidFill>
                  <a:latin typeface="Garamond" pitchFamily="18" charset="0"/>
                </a:rPr>
                <a:t>C-H</a:t>
              </a:r>
            </a:p>
          </p:txBody>
        </p:sp>
        <p:sp>
          <p:nvSpPr>
            <p:cNvPr id="31753" name="Oval 20"/>
            <p:cNvSpPr>
              <a:spLocks noChangeArrowheads="1"/>
            </p:cNvSpPr>
            <p:nvPr/>
          </p:nvSpPr>
          <p:spPr bwMode="auto">
            <a:xfrm>
              <a:off x="3504" y="1185"/>
              <a:ext cx="510" cy="40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l-GR" sz="2800" b="1">
                  <a:solidFill>
                    <a:srgbClr val="FF66FF"/>
                  </a:solidFill>
                  <a:latin typeface="Microsoft Sans Serif" pitchFamily="34" charset="0"/>
                  <a:cs typeface="Microsoft Sans Serif" pitchFamily="34" charset="0"/>
                </a:rPr>
                <a:t>Ϭ</a:t>
              </a:r>
              <a:endParaRPr lang="en-US" sz="2800" b="1">
                <a:solidFill>
                  <a:srgbClr val="FF66FF"/>
                </a:solidFill>
                <a:latin typeface="Garamond" pitchFamily="18" charset="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95738" y="3897313"/>
            <a:ext cx="5148262" cy="1260475"/>
            <a:chOff x="2744" y="1729"/>
            <a:chExt cx="3243" cy="2109"/>
          </a:xfrm>
        </p:grpSpPr>
        <p:sp>
          <p:nvSpPr>
            <p:cNvPr id="31750" name="Rectangle 22"/>
            <p:cNvSpPr>
              <a:spLocks noChangeArrowheads="1"/>
            </p:cNvSpPr>
            <p:nvPr/>
          </p:nvSpPr>
          <p:spPr bwMode="auto">
            <a:xfrm>
              <a:off x="2744" y="1729"/>
              <a:ext cx="3243" cy="2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1"/>
              <a:r>
                <a:rPr lang="ar-DZ" sz="3200">
                  <a:solidFill>
                    <a:srgbClr val="FFFF00"/>
                  </a:solidFill>
                  <a:latin typeface="Garamond" pitchFamily="18" charset="0"/>
                </a:rPr>
                <a:t>السحابة الالكترونية     في الايستيلين</a:t>
              </a:r>
            </a:p>
            <a:p>
              <a:pPr algn="ctr" rtl="1"/>
              <a:r>
                <a:rPr lang="ar-DZ" sz="3200">
                  <a:solidFill>
                    <a:srgbClr val="FFFF00"/>
                  </a:solidFill>
                  <a:latin typeface="Garamond" pitchFamily="18" charset="0"/>
                </a:rPr>
                <a:t> </a:t>
              </a:r>
              <a:endParaRPr lang="fr-FR" sz="3200">
                <a:solidFill>
                  <a:srgbClr val="FFFF00"/>
                </a:solidFill>
                <a:latin typeface="Garamond" pitchFamily="18" charset="0"/>
              </a:endParaRPr>
            </a:p>
          </p:txBody>
        </p:sp>
        <p:sp>
          <p:nvSpPr>
            <p:cNvPr id="31751" name="Oval 23"/>
            <p:cNvSpPr>
              <a:spLocks noChangeArrowheads="1"/>
            </p:cNvSpPr>
            <p:nvPr/>
          </p:nvSpPr>
          <p:spPr bwMode="auto">
            <a:xfrm>
              <a:off x="4014" y="2432"/>
              <a:ext cx="295" cy="3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FF66FF"/>
                  </a:solidFill>
                  <a:latin typeface="Microsoft Sans Serif" pitchFamily="34" charset="0"/>
                  <a:cs typeface="Microsoft Sans Serif" pitchFamily="34" charset="0"/>
                </a:rPr>
                <a:t>Л</a:t>
              </a:r>
              <a:r>
                <a:rPr lang="ar-SA" sz="2400" b="1">
                  <a:solidFill>
                    <a:srgbClr val="FF66FF"/>
                  </a:solidFill>
                  <a:latin typeface="Garamond" pitchFamily="18" charset="0"/>
                </a:rPr>
                <a:t> </a:t>
              </a:r>
              <a:endParaRPr lang="fr-FR" sz="2400" b="1">
                <a:solidFill>
                  <a:srgbClr val="FF66FF"/>
                </a:solidFill>
                <a:latin typeface="Garamond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547813" y="277813"/>
            <a:ext cx="7138987" cy="77787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99640"/>
                </a:srgbClr>
              </a:gs>
              <a:gs pos="36000">
                <a:srgbClr val="9966FF">
                  <a:alpha val="99280"/>
                </a:srgbClr>
              </a:gs>
              <a:gs pos="61000">
                <a:srgbClr val="CC99FF">
                  <a:alpha val="98780"/>
                </a:srgbClr>
              </a:gs>
              <a:gs pos="82001">
                <a:srgbClr val="99CCFF">
                  <a:alpha val="98360"/>
                </a:srgbClr>
              </a:gs>
              <a:gs pos="100000">
                <a:srgbClr val="CCCCFF">
                  <a:alpha val="98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ar-SA" sz="3600" b="1" smtClean="0">
                <a:solidFill>
                  <a:schemeClr val="bg2"/>
                </a:solidFill>
              </a:rPr>
              <a:t>الكتابة الطوبولوجية للفحوم الهيدروجينية</a:t>
            </a:r>
            <a:endParaRPr lang="en-US" sz="3600" b="1" smtClean="0">
              <a:solidFill>
                <a:schemeClr val="bg2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91513" cy="1684337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ar-SA" sz="2800" b="1" smtClean="0"/>
              <a:t>بمأن المركبات العضوية تمتاز بحتوائها عنصري الكربون</a:t>
            </a:r>
            <a:r>
              <a:rPr lang="ar-DZ" sz="2800" b="1" smtClean="0"/>
              <a:t> و</a:t>
            </a:r>
            <a:r>
              <a:rPr lang="ar-SA" sz="2800" b="1" smtClean="0"/>
              <a:t>الهيدروجين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ar-SA" sz="2800" b="1" smtClean="0"/>
              <a:t>فقد اتفق على تبسيط هذا التمثيل بالتركيز على </a:t>
            </a:r>
            <a:r>
              <a:rPr lang="ar-SA" sz="2800" b="1" smtClean="0">
                <a:solidFill>
                  <a:srgbClr val="FF0000"/>
                </a:solidFill>
              </a:rPr>
              <a:t>الهيكل الكربوني</a:t>
            </a:r>
            <a:r>
              <a:rPr lang="ar-SA" sz="2800" b="1" smtClean="0"/>
              <a:t> للمركب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ar-SA" sz="2800" b="1" smtClean="0"/>
              <a:t> العضوي  وهو </a:t>
            </a:r>
            <a:r>
              <a:rPr lang="ar-SA" sz="2800" b="1" smtClean="0">
                <a:solidFill>
                  <a:srgbClr val="FF0000"/>
                </a:solidFill>
              </a:rPr>
              <a:t>تمثيل لسلسة كربوناته</a:t>
            </a:r>
            <a:r>
              <a:rPr lang="ar-SA" sz="2800" b="1" smtClean="0"/>
              <a:t> </a:t>
            </a:r>
            <a:endParaRPr lang="en-US" sz="2800" b="1" smtClean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300788" y="3933825"/>
            <a:ext cx="273526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الهيكل الكربوني للمركب</a:t>
            </a:r>
            <a:r>
              <a:rPr lang="ar-SA">
                <a:solidFill>
                  <a:srgbClr val="FFFF66"/>
                </a:solidFill>
                <a:latin typeface="Garamond" pitchFamily="18" charset="0"/>
              </a:rPr>
              <a:t> </a:t>
            </a:r>
            <a:endParaRPr lang="fr-FR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716463" y="4797425"/>
            <a:ext cx="10779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600" b="1">
                <a:solidFill>
                  <a:srgbClr val="FFFF66"/>
                </a:solidFill>
                <a:latin typeface="Garamond" pitchFamily="18" charset="0"/>
              </a:rPr>
              <a:t>C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3</a:t>
            </a:r>
            <a:r>
              <a:rPr lang="fr-FR" sz="3600" b="1">
                <a:solidFill>
                  <a:srgbClr val="FFFF66"/>
                </a:solidFill>
                <a:latin typeface="Garamond" pitchFamily="18" charset="0"/>
              </a:rPr>
              <a:t>H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8</a:t>
            </a:r>
            <a:endParaRPr lang="en-US" sz="20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771775" y="3213100"/>
            <a:ext cx="9350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هــــــــو </a:t>
            </a:r>
            <a:endParaRPr lang="fr-FR" sz="24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27088" y="3213100"/>
            <a:ext cx="10064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solidFill>
                  <a:srgbClr val="FFFF66"/>
                </a:solidFill>
                <a:latin typeface="Garamond" pitchFamily="18" charset="0"/>
              </a:rPr>
              <a:t>C-C</a:t>
            </a:r>
            <a:r>
              <a:rPr lang="ar-SA" sz="3200" b="1">
                <a:solidFill>
                  <a:srgbClr val="FFFF66"/>
                </a:solidFill>
                <a:latin typeface="Garamond" pitchFamily="18" charset="0"/>
              </a:rPr>
              <a:t> </a:t>
            </a:r>
            <a:endParaRPr lang="fr-FR" sz="32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427538" y="3213100"/>
            <a:ext cx="10779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600" b="1">
                <a:solidFill>
                  <a:srgbClr val="FFFF66"/>
                </a:solidFill>
                <a:latin typeface="Garamond" pitchFamily="18" charset="0"/>
              </a:rPr>
              <a:t>C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2</a:t>
            </a:r>
            <a:r>
              <a:rPr lang="fr-FR" sz="3600" b="1">
                <a:solidFill>
                  <a:srgbClr val="FFFF66"/>
                </a:solidFill>
                <a:latin typeface="Garamond" pitchFamily="18" charset="0"/>
              </a:rPr>
              <a:t>H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6</a:t>
            </a:r>
            <a:endParaRPr lang="en-US" sz="20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2771775" y="4797425"/>
            <a:ext cx="9350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هـــــــــو </a:t>
            </a:r>
            <a:endParaRPr lang="fr-FR" sz="24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828675" y="4868863"/>
            <a:ext cx="10064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solidFill>
                  <a:srgbClr val="FFFF66"/>
                </a:solidFill>
                <a:latin typeface="Garamond" pitchFamily="18" charset="0"/>
              </a:rPr>
              <a:t>C-C-C</a:t>
            </a:r>
            <a:endParaRPr lang="en-US" sz="32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6551613" y="1125538"/>
            <a:ext cx="2592387" cy="6477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9000">
                <a:srgbClr val="CC99FF"/>
              </a:gs>
              <a:gs pos="64000">
                <a:srgbClr val="9966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chemeClr val="bg2"/>
                </a:solidFill>
                <a:latin typeface="Garamond" pitchFamily="18" charset="0"/>
              </a:rPr>
              <a:t>الهيكل الكربوني</a:t>
            </a:r>
            <a:endParaRPr lang="fr-FR" sz="2800" b="1">
              <a:solidFill>
                <a:schemeClr val="bg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  <p:bldP spid="57348" grpId="0" animBg="1"/>
      <p:bldP spid="57349" grpId="0"/>
      <p:bldP spid="57350" grpId="0"/>
      <p:bldP spid="57351" grpId="0"/>
      <p:bldP spid="57353" grpId="0"/>
      <p:bldP spid="57354" grpId="0"/>
      <p:bldP spid="5735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4005262"/>
          </a:xfrm>
          <a:noFill/>
        </p:spPr>
        <p:txBody>
          <a:bodyPr/>
          <a:lstStyle/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2800" b="1" u="sng" smtClean="0">
                <a:solidFill>
                  <a:srgbClr val="FFFF00"/>
                </a:solidFill>
                <a:effectLst/>
              </a:rPr>
              <a:t>الكتابة الطوبولوجية</a:t>
            </a:r>
            <a:r>
              <a:rPr lang="fr-FR" sz="2800" b="1" u="sng" smtClean="0">
                <a:solidFill>
                  <a:srgbClr val="FFFF00"/>
                </a:solidFill>
                <a:effectLst/>
              </a:rPr>
              <a:t>Ecriture</a:t>
            </a:r>
            <a:r>
              <a:rPr lang="fr-FR" sz="2800" b="1" smtClean="0">
                <a:solidFill>
                  <a:srgbClr val="FFFF00"/>
                </a:solidFill>
                <a:effectLst/>
              </a:rPr>
              <a:t> </a:t>
            </a:r>
            <a:r>
              <a:rPr lang="fr-FR" sz="2800" b="1" u="sng" smtClean="0">
                <a:solidFill>
                  <a:srgbClr val="FFFF00"/>
                </a:solidFill>
                <a:effectLst/>
              </a:rPr>
              <a:t>topologique</a:t>
            </a:r>
            <a:r>
              <a:rPr lang="fr-FR" sz="2800" b="1" smtClean="0">
                <a:solidFill>
                  <a:srgbClr val="FFFF00"/>
                </a:solidFill>
                <a:effectLst/>
              </a:rPr>
              <a:t>        </a:t>
            </a:r>
          </a:p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800" b="1" smtClean="0">
              <a:solidFill>
                <a:srgbClr val="FFFF00"/>
              </a:solidFill>
              <a:effectLst/>
            </a:endParaRPr>
          </a:p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2800" b="1" smtClean="0">
                <a:solidFill>
                  <a:srgbClr val="FFFF00"/>
                </a:solidFill>
                <a:effectLst/>
              </a:rPr>
              <a:t>هي تمثيل رمزي للهيكل الكربوني للجزيء </a:t>
            </a:r>
          </a:p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sz="2800" b="1" smtClean="0">
              <a:solidFill>
                <a:srgbClr val="FFFF00"/>
              </a:solidFill>
              <a:effectLst/>
            </a:endParaRPr>
          </a:p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2800" b="1" smtClean="0">
                <a:solidFill>
                  <a:srgbClr val="FFFF00"/>
                </a:solidFill>
                <a:effectLst/>
              </a:rPr>
              <a:t>تمثل فيها الروابط الكربونية فقط دون كتابة عنصر الكربون .</a:t>
            </a:r>
          </a:p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sz="2800" b="1" smtClean="0">
              <a:solidFill>
                <a:srgbClr val="FFFF00"/>
              </a:solidFill>
              <a:effectLst/>
            </a:endParaRPr>
          </a:p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2800" b="1" smtClean="0">
                <a:solidFill>
                  <a:srgbClr val="FFFF00"/>
                </a:solidFill>
                <a:effectLst/>
              </a:rPr>
              <a:t>وهي عبارة عن خط متواصل منكسر مكون من قطع مستقيمة متساوية الطول </a:t>
            </a:r>
          </a:p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sz="2800" b="1" smtClean="0">
              <a:solidFill>
                <a:srgbClr val="FFFF00"/>
              </a:solidFill>
              <a:effectLst/>
            </a:endParaRPr>
          </a:p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2800" b="1" smtClean="0">
                <a:solidFill>
                  <a:srgbClr val="FFFF00"/>
                </a:solidFill>
                <a:effectLst/>
              </a:rPr>
              <a:t> حيث نهاية قطعة او التقاء او التقاء قطعتين او ثلاثة توافق موقع ذرة الكربون </a:t>
            </a:r>
          </a:p>
          <a:p>
            <a:pPr algn="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800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076825" y="4724400"/>
            <a:ext cx="36734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 i="1" u="sng">
                <a:solidFill>
                  <a:srgbClr val="FFFF66"/>
                </a:solidFill>
                <a:latin typeface="Garamond" pitchFamily="18" charset="0"/>
              </a:rPr>
              <a:t>الكتابة الطبولوجية للهيكل الكربوني</a:t>
            </a:r>
            <a:r>
              <a:rPr lang="ar-SA" sz="2800" b="1" i="1">
                <a:latin typeface="Garamond" pitchFamily="18" charset="0"/>
              </a:rPr>
              <a:t> </a:t>
            </a:r>
            <a:endParaRPr lang="fr-FR" sz="2800" b="1" i="1">
              <a:latin typeface="Garamond" pitchFamily="18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484438" y="45085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4000">
                <a:latin typeface="Garamond" pitchFamily="18" charset="0"/>
              </a:rPr>
              <a:t>c</a:t>
            </a:r>
            <a:endParaRPr lang="en-US" sz="4000">
              <a:latin typeface="Garamond" pitchFamily="18" charset="0"/>
            </a:endParaRP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1692275" y="4797425"/>
            <a:ext cx="2159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835150" y="45085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4000">
                <a:latin typeface="Garamond" pitchFamily="18" charset="0"/>
              </a:rPr>
              <a:t>c</a:t>
            </a:r>
            <a:endParaRPr lang="en-US" sz="4000">
              <a:latin typeface="Garamond" pitchFamily="18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258888" y="45085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4000">
                <a:latin typeface="Garamond" pitchFamily="18" charset="0"/>
              </a:rPr>
              <a:t>c</a:t>
            </a:r>
            <a:endParaRPr lang="en-US" sz="4000">
              <a:latin typeface="Garamond" pitchFamily="18" charset="0"/>
            </a:endParaRP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2339975" y="4797425"/>
            <a:ext cx="28733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rot="-5400000">
            <a:off x="1944688" y="5121275"/>
            <a:ext cx="360362" cy="1588"/>
          </a:xfrm>
          <a:prstGeom prst="line">
            <a:avLst/>
          </a:prstGeom>
          <a:noFill/>
          <a:ln w="34925">
            <a:noFill/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2124075" y="5084763"/>
            <a:ext cx="0" cy="2873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5867400" y="5876925"/>
            <a:ext cx="8636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latin typeface="Garamond" pitchFamily="18" charset="0"/>
              </a:rPr>
              <a:t>هــــــي</a:t>
            </a:r>
            <a:endParaRPr lang="fr-FR" sz="2800" b="1">
              <a:latin typeface="Garamond" pitchFamily="18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492500" y="5516563"/>
            <a:ext cx="14382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Garamond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92275" y="4797425"/>
            <a:ext cx="863600" cy="649288"/>
            <a:chOff x="295" y="3702"/>
            <a:chExt cx="362" cy="227"/>
          </a:xfrm>
        </p:grpSpPr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295" y="3702"/>
              <a:ext cx="36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476" y="370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1.66667E-6 0.1731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  <p:bldP spid="58372" grpId="0"/>
      <p:bldP spid="58373" grpId="0" animBg="1"/>
      <p:bldP spid="58374" grpId="0"/>
      <p:bldP spid="58375" grpId="0"/>
      <p:bldP spid="58376" grpId="0" animBg="1"/>
      <p:bldP spid="58378" grpId="0" animBg="1"/>
      <p:bldP spid="583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1835150" y="0"/>
            <a:ext cx="4598988" cy="720725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5E9EFF">
                  <a:alpha val="98000"/>
                </a:srgbClr>
              </a:gs>
              <a:gs pos="39999">
                <a:srgbClr val="85C2FF">
                  <a:alpha val="93600"/>
                </a:srgbClr>
              </a:gs>
              <a:gs pos="70000">
                <a:srgbClr val="C4D6EB">
                  <a:alpha val="90300"/>
                </a:srgbClr>
              </a:gs>
              <a:gs pos="100000">
                <a:srgbClr val="FFEBFA">
                  <a:alpha val="8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ar-SA" sz="2400" b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الفـــــحــــوم </a:t>
            </a:r>
            <a:r>
              <a:rPr lang="ar-SA" sz="2800" b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الـــــهـيدروجـــــينــــية</a:t>
            </a:r>
            <a:endParaRPr lang="fr-FR" sz="2800" b="1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990600"/>
            <a:ext cx="937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هي مركبات عضوية تتكون جزيئاتها من عنصر الفحم و الهيدروجين فقط صيغتها</a:t>
            </a:r>
            <a:endParaRPr lang="fr-FR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0" y="14478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CxHy</a:t>
            </a:r>
            <a:endParaRPr lang="fr-FR" sz="36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133600" y="2209800"/>
            <a:ext cx="4876800" cy="9906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السلاسل الفحمية للفحوم الهيدروجينية</a:t>
            </a:r>
            <a:endParaRPr lang="fr-FR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648200" y="3505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r-CH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724400" y="3276600"/>
            <a:ext cx="4419600" cy="1600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الفحوم الهيدروجينية ذات السلاسل المفتوحة</a:t>
            </a:r>
          </a:p>
          <a:p>
            <a:pPr algn="ctr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تكون فيها ذرات الكربون مرتبطة فيما بينها </a:t>
            </a:r>
          </a:p>
          <a:p>
            <a:pPr algn="ctr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مشكلة سلسلة مفتوحة تكون  </a:t>
            </a:r>
            <a:endParaRPr lang="fr-FR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7239000" y="4953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fr-CH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5867400" y="49530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fr-CH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7239000" y="5410200"/>
            <a:ext cx="1905000" cy="7620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خطية</a:t>
            </a:r>
          </a:p>
          <a:p>
            <a:pPr algn="ctr"/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953000" y="5516563"/>
            <a:ext cx="1905000" cy="649287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متفرعة</a:t>
            </a:r>
            <a:endParaRPr lang="fr-FR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2590800" y="4724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fr-CH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3284538"/>
            <a:ext cx="4419600" cy="1600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الفحوم الهيدروجينية ذات السلاسل االحلقية</a:t>
            </a:r>
          </a:p>
          <a:p>
            <a:pPr algn="ctr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تكون فيها ذرات الكربون مرتبطة فيما بينها </a:t>
            </a:r>
          </a:p>
          <a:p>
            <a:pPr algn="ctr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مشكلة حلقة</a:t>
            </a: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fr-FR" sz="24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611188" y="4797425"/>
            <a:ext cx="1223962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fr-CH"/>
          </a:p>
        </p:txBody>
      </p:sp>
      <p:pic>
        <p:nvPicPr>
          <p:cNvPr id="31759" name="Picture 15" descr="hexa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3325"/>
            <a:ext cx="19446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beNze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5013325"/>
            <a:ext cx="23050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utoUpdateAnimBg="0"/>
      <p:bldP spid="31749" grpId="0" animBg="1" autoUpdateAnimBg="0"/>
      <p:bldP spid="31750" grpId="0" animBg="1"/>
      <p:bldP spid="31751" grpId="0" animBg="1" autoUpdateAnimBg="0"/>
      <p:bldP spid="31752" grpId="0" animBg="1"/>
      <p:bldP spid="31753" grpId="0" animBg="1"/>
      <p:bldP spid="31754" grpId="0" animBg="1" autoUpdateAnimBg="0"/>
      <p:bldP spid="31755" grpId="0" animBg="1" autoUpdateAnimBg="0"/>
      <p:bldP spid="31756" grpId="0" animBg="1"/>
      <p:bldP spid="31757" grpId="0" animBg="1" autoUpdateAnimBg="0"/>
      <p:bldP spid="317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4356100" y="476250"/>
            <a:ext cx="4394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 i="1">
                <a:solidFill>
                  <a:srgbClr val="FFFF00"/>
                </a:solidFill>
                <a:latin typeface="Garamond" pitchFamily="18" charset="0"/>
              </a:rPr>
              <a:t>الكتابة الطبولوجية للهيكل الكربوني </a:t>
            </a:r>
            <a:endParaRPr lang="fr-FR" sz="2800" b="1" i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339975" y="5492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4000">
                <a:latin typeface="Garamond" pitchFamily="18" charset="0"/>
              </a:rPr>
              <a:t>c</a:t>
            </a:r>
            <a:endParaRPr lang="en-US" sz="4000">
              <a:latin typeface="Garamond" pitchFamily="18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835150" y="5492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4000">
                <a:latin typeface="Garamond" pitchFamily="18" charset="0"/>
              </a:rPr>
              <a:t>c</a:t>
            </a:r>
            <a:endParaRPr lang="en-US" sz="4000">
              <a:latin typeface="Garamond" pitchFamily="18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187450" y="5492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4000">
                <a:latin typeface="Garamond" pitchFamily="18" charset="0"/>
              </a:rPr>
              <a:t>c</a:t>
            </a:r>
            <a:endParaRPr lang="en-US" sz="4000">
              <a:latin typeface="Garamond" pitchFamily="18" charset="0"/>
            </a:endParaRP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619250" y="836613"/>
            <a:ext cx="288925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 flipV="1">
            <a:off x="2268538" y="836613"/>
            <a:ext cx="21590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V="1">
            <a:off x="2051050" y="1054100"/>
            <a:ext cx="0" cy="287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2916238" y="5492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4000">
                <a:latin typeface="Garamond" pitchFamily="18" charset="0"/>
              </a:rPr>
              <a:t>c</a:t>
            </a:r>
            <a:endParaRPr lang="en-US" sz="4000">
              <a:latin typeface="Garamond" pitchFamily="18" charset="0"/>
            </a:endParaRP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2771775" y="836613"/>
            <a:ext cx="21748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2627313" y="1054100"/>
            <a:ext cx="0" cy="287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6732588" y="1341438"/>
            <a:ext cx="8636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latin typeface="Garamond" pitchFamily="18" charset="0"/>
              </a:rPr>
              <a:t>هــــــي</a:t>
            </a:r>
            <a:endParaRPr lang="fr-FR" sz="2800" b="1">
              <a:latin typeface="Garamond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92275" y="836613"/>
            <a:ext cx="1296988" cy="649287"/>
            <a:chOff x="1882" y="3702"/>
            <a:chExt cx="817" cy="409"/>
          </a:xfrm>
        </p:grpSpPr>
        <p:sp>
          <p:nvSpPr>
            <p:cNvPr id="34867" name="Line 14"/>
            <p:cNvSpPr>
              <a:spLocks noChangeShapeType="1"/>
            </p:cNvSpPr>
            <p:nvPr/>
          </p:nvSpPr>
          <p:spPr bwMode="auto">
            <a:xfrm>
              <a:off x="1882" y="3702"/>
              <a:ext cx="817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grpSp>
          <p:nvGrpSpPr>
            <p:cNvPr id="34868" name="Group 15"/>
            <p:cNvGrpSpPr>
              <a:grpSpLocks/>
            </p:cNvGrpSpPr>
            <p:nvPr/>
          </p:nvGrpSpPr>
          <p:grpSpPr bwMode="auto">
            <a:xfrm>
              <a:off x="2109" y="3702"/>
              <a:ext cx="363" cy="409"/>
              <a:chOff x="2109" y="3702"/>
              <a:chExt cx="363" cy="409"/>
            </a:xfrm>
          </p:grpSpPr>
          <p:sp>
            <p:nvSpPr>
              <p:cNvPr id="34869" name="Line 16"/>
              <p:cNvSpPr>
                <a:spLocks noChangeShapeType="1"/>
              </p:cNvSpPr>
              <p:nvPr/>
            </p:nvSpPr>
            <p:spPr bwMode="auto">
              <a:xfrm>
                <a:off x="2472" y="3702"/>
                <a:ext cx="0" cy="40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70" name="Line 17"/>
              <p:cNvSpPr>
                <a:spLocks noChangeShapeType="1"/>
              </p:cNvSpPr>
              <p:nvPr/>
            </p:nvSpPr>
            <p:spPr bwMode="auto">
              <a:xfrm>
                <a:off x="2109" y="3702"/>
                <a:ext cx="0" cy="40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</p:grpSp>
      <p:sp>
        <p:nvSpPr>
          <p:cNvPr id="59410" name="AutoShape 18"/>
          <p:cNvSpPr>
            <a:spLocks noChangeArrowheads="1"/>
          </p:cNvSpPr>
          <p:nvPr/>
        </p:nvSpPr>
        <p:spPr bwMode="auto">
          <a:xfrm>
            <a:off x="5435600" y="2276475"/>
            <a:ext cx="3455988" cy="10080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DZ" sz="2400" b="1">
                <a:latin typeface="Garamond" pitchFamily="18" charset="0"/>
              </a:rPr>
              <a:t>يوجد </a:t>
            </a:r>
            <a:r>
              <a:rPr lang="ar-SA" sz="2400" b="1">
                <a:latin typeface="Garamond" pitchFamily="18" charset="0"/>
              </a:rPr>
              <a:t>كتابتان طوبولوجي</a:t>
            </a:r>
            <a:r>
              <a:rPr lang="ar-DZ" sz="2400" b="1">
                <a:latin typeface="Garamond" pitchFamily="18" charset="0"/>
              </a:rPr>
              <a:t>تان</a:t>
            </a:r>
            <a:r>
              <a:rPr lang="ar-SA" sz="2400" b="1">
                <a:latin typeface="Garamond" pitchFamily="18" charset="0"/>
              </a:rPr>
              <a:t> متكافئتان بالتدوير</a:t>
            </a:r>
            <a:endParaRPr lang="fr-FR" sz="2400" b="1">
              <a:latin typeface="Garamond" pitchFamily="18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 rot="10800000">
            <a:off x="4067175" y="2781300"/>
            <a:ext cx="1368425" cy="1295400"/>
            <a:chOff x="4014" y="2024"/>
            <a:chExt cx="862" cy="816"/>
          </a:xfrm>
        </p:grpSpPr>
        <p:sp>
          <p:nvSpPr>
            <p:cNvPr id="34862" name="Line 20"/>
            <p:cNvSpPr>
              <a:spLocks noChangeShapeType="1"/>
            </p:cNvSpPr>
            <p:nvPr/>
          </p:nvSpPr>
          <p:spPr bwMode="auto">
            <a:xfrm flipV="1">
              <a:off x="4014" y="2024"/>
              <a:ext cx="273" cy="40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4863" name="Line 21"/>
            <p:cNvSpPr>
              <a:spLocks noChangeShapeType="1"/>
            </p:cNvSpPr>
            <p:nvPr/>
          </p:nvSpPr>
          <p:spPr bwMode="auto">
            <a:xfrm flipV="1">
              <a:off x="4468" y="2024"/>
              <a:ext cx="227" cy="45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4864" name="Line 22"/>
            <p:cNvSpPr>
              <a:spLocks noChangeShapeType="1"/>
            </p:cNvSpPr>
            <p:nvPr/>
          </p:nvSpPr>
          <p:spPr bwMode="auto">
            <a:xfrm>
              <a:off x="4695" y="2024"/>
              <a:ext cx="181" cy="40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4865" name="Line 23"/>
            <p:cNvSpPr>
              <a:spLocks noChangeShapeType="1"/>
            </p:cNvSpPr>
            <p:nvPr/>
          </p:nvSpPr>
          <p:spPr bwMode="auto">
            <a:xfrm>
              <a:off x="4286" y="2024"/>
              <a:ext cx="181" cy="454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34866" name="Line 24"/>
            <p:cNvSpPr>
              <a:spLocks noChangeShapeType="1"/>
            </p:cNvSpPr>
            <p:nvPr/>
          </p:nvSpPr>
          <p:spPr bwMode="auto">
            <a:xfrm flipH="1">
              <a:off x="4468" y="2478"/>
              <a:ext cx="0" cy="36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59417" name="AutoShape 25"/>
          <p:cNvSpPr>
            <a:spLocks noChangeArrowheads="1"/>
          </p:cNvSpPr>
          <p:nvPr/>
        </p:nvSpPr>
        <p:spPr bwMode="auto">
          <a:xfrm>
            <a:off x="5688013" y="4076700"/>
            <a:ext cx="3455987" cy="8651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DZ" sz="2400" b="1">
                <a:latin typeface="Garamond" pitchFamily="18" charset="0"/>
              </a:rPr>
              <a:t> كما توجد </a:t>
            </a:r>
            <a:r>
              <a:rPr lang="ar-SA" sz="2400" b="1">
                <a:latin typeface="Garamond" pitchFamily="18" charset="0"/>
              </a:rPr>
              <a:t>كتابتان طوبولوجي</a:t>
            </a:r>
            <a:r>
              <a:rPr lang="ar-DZ" sz="2400" b="1">
                <a:latin typeface="Garamond" pitchFamily="18" charset="0"/>
              </a:rPr>
              <a:t>اتان</a:t>
            </a:r>
            <a:r>
              <a:rPr lang="ar-SA" sz="2400" b="1">
                <a:latin typeface="Garamond" pitchFamily="18" charset="0"/>
              </a:rPr>
              <a:t> متكافئ</a:t>
            </a:r>
            <a:r>
              <a:rPr lang="ar-DZ" sz="2400" b="1">
                <a:latin typeface="Garamond" pitchFamily="18" charset="0"/>
              </a:rPr>
              <a:t>تان </a:t>
            </a:r>
            <a:r>
              <a:rPr lang="ar-SA" sz="2400" b="1">
                <a:latin typeface="Garamond" pitchFamily="18" charset="0"/>
              </a:rPr>
              <a:t> بالتشويه</a:t>
            </a:r>
            <a:endParaRPr lang="fr-FR" sz="2400" b="1">
              <a:latin typeface="Garamond" pitchFamily="18" charset="0"/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7164388" y="5734050"/>
            <a:ext cx="1584325" cy="793750"/>
            <a:chOff x="1882" y="3702"/>
            <a:chExt cx="817" cy="409"/>
          </a:xfrm>
        </p:grpSpPr>
        <p:sp>
          <p:nvSpPr>
            <p:cNvPr id="34858" name="Line 27"/>
            <p:cNvSpPr>
              <a:spLocks noChangeShapeType="1"/>
            </p:cNvSpPr>
            <p:nvPr/>
          </p:nvSpPr>
          <p:spPr bwMode="auto">
            <a:xfrm>
              <a:off x="1882" y="3702"/>
              <a:ext cx="817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grpSp>
          <p:nvGrpSpPr>
            <p:cNvPr id="34859" name="Group 28"/>
            <p:cNvGrpSpPr>
              <a:grpSpLocks/>
            </p:cNvGrpSpPr>
            <p:nvPr/>
          </p:nvGrpSpPr>
          <p:grpSpPr bwMode="auto">
            <a:xfrm>
              <a:off x="2109" y="3702"/>
              <a:ext cx="363" cy="409"/>
              <a:chOff x="2109" y="3702"/>
              <a:chExt cx="363" cy="409"/>
            </a:xfrm>
          </p:grpSpPr>
          <p:sp>
            <p:nvSpPr>
              <p:cNvPr id="34860" name="Line 29"/>
              <p:cNvSpPr>
                <a:spLocks noChangeShapeType="1"/>
              </p:cNvSpPr>
              <p:nvPr/>
            </p:nvSpPr>
            <p:spPr bwMode="auto">
              <a:xfrm>
                <a:off x="2472" y="3702"/>
                <a:ext cx="0" cy="40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61" name="Line 30"/>
              <p:cNvSpPr>
                <a:spLocks noChangeShapeType="1"/>
              </p:cNvSpPr>
              <p:nvPr/>
            </p:nvSpPr>
            <p:spPr bwMode="auto">
              <a:xfrm>
                <a:off x="2109" y="3702"/>
                <a:ext cx="0" cy="40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7235825" y="5300663"/>
            <a:ext cx="1512888" cy="865187"/>
            <a:chOff x="431" y="2704"/>
            <a:chExt cx="861" cy="545"/>
          </a:xfrm>
        </p:grpSpPr>
        <p:sp>
          <p:nvSpPr>
            <p:cNvPr id="34851" name="Line 32"/>
            <p:cNvSpPr>
              <a:spLocks noChangeShapeType="1"/>
            </p:cNvSpPr>
            <p:nvPr/>
          </p:nvSpPr>
          <p:spPr bwMode="auto">
            <a:xfrm>
              <a:off x="657" y="297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grpSp>
          <p:nvGrpSpPr>
            <p:cNvPr id="34852" name="Group 33"/>
            <p:cNvGrpSpPr>
              <a:grpSpLocks/>
            </p:cNvGrpSpPr>
            <p:nvPr/>
          </p:nvGrpSpPr>
          <p:grpSpPr bwMode="auto">
            <a:xfrm>
              <a:off x="431" y="2704"/>
              <a:ext cx="226" cy="499"/>
              <a:chOff x="431" y="2704"/>
              <a:chExt cx="226" cy="499"/>
            </a:xfrm>
          </p:grpSpPr>
          <p:sp>
            <p:nvSpPr>
              <p:cNvPr id="34856" name="Line 34"/>
              <p:cNvSpPr>
                <a:spLocks noChangeShapeType="1"/>
              </p:cNvSpPr>
              <p:nvPr/>
            </p:nvSpPr>
            <p:spPr bwMode="auto">
              <a:xfrm>
                <a:off x="463" y="2704"/>
                <a:ext cx="194" cy="2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57" name="Line 35"/>
              <p:cNvSpPr>
                <a:spLocks noChangeShapeType="1"/>
              </p:cNvSpPr>
              <p:nvPr/>
            </p:nvSpPr>
            <p:spPr bwMode="auto">
              <a:xfrm flipV="1">
                <a:off x="431" y="2976"/>
                <a:ext cx="226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grpSp>
          <p:nvGrpSpPr>
            <p:cNvPr id="34853" name="Group 36"/>
            <p:cNvGrpSpPr>
              <a:grpSpLocks/>
            </p:cNvGrpSpPr>
            <p:nvPr/>
          </p:nvGrpSpPr>
          <p:grpSpPr bwMode="auto">
            <a:xfrm rot="10800000">
              <a:off x="1020" y="2704"/>
              <a:ext cx="272" cy="545"/>
              <a:chOff x="431" y="2704"/>
              <a:chExt cx="226" cy="499"/>
            </a:xfrm>
          </p:grpSpPr>
          <p:sp>
            <p:nvSpPr>
              <p:cNvPr id="34854" name="Line 37"/>
              <p:cNvSpPr>
                <a:spLocks noChangeShapeType="1"/>
              </p:cNvSpPr>
              <p:nvPr/>
            </p:nvSpPr>
            <p:spPr bwMode="auto">
              <a:xfrm>
                <a:off x="463" y="2704"/>
                <a:ext cx="194" cy="2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55" name="Line 38"/>
              <p:cNvSpPr>
                <a:spLocks noChangeShapeType="1"/>
              </p:cNvSpPr>
              <p:nvPr/>
            </p:nvSpPr>
            <p:spPr bwMode="auto">
              <a:xfrm flipV="1">
                <a:off x="431" y="2976"/>
                <a:ext cx="226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</p:grp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7235825" y="5229225"/>
            <a:ext cx="1439863" cy="1152525"/>
            <a:chOff x="2245" y="2750"/>
            <a:chExt cx="907" cy="726"/>
          </a:xfrm>
        </p:grpSpPr>
        <p:grpSp>
          <p:nvGrpSpPr>
            <p:cNvPr id="34843" name="Group 40"/>
            <p:cNvGrpSpPr>
              <a:grpSpLocks/>
            </p:cNvGrpSpPr>
            <p:nvPr/>
          </p:nvGrpSpPr>
          <p:grpSpPr bwMode="auto">
            <a:xfrm>
              <a:off x="2472" y="2750"/>
              <a:ext cx="680" cy="726"/>
              <a:chOff x="2472" y="2750"/>
              <a:chExt cx="680" cy="726"/>
            </a:xfrm>
          </p:grpSpPr>
          <p:grpSp>
            <p:nvGrpSpPr>
              <p:cNvPr id="34845" name="Group 41"/>
              <p:cNvGrpSpPr>
                <a:grpSpLocks/>
              </p:cNvGrpSpPr>
              <p:nvPr/>
            </p:nvGrpSpPr>
            <p:grpSpPr bwMode="auto">
              <a:xfrm>
                <a:off x="2472" y="3067"/>
                <a:ext cx="454" cy="409"/>
                <a:chOff x="2336" y="3294"/>
                <a:chExt cx="363" cy="409"/>
              </a:xfrm>
            </p:grpSpPr>
            <p:sp>
              <p:nvSpPr>
                <p:cNvPr id="34847" name="Line 42"/>
                <p:cNvSpPr>
                  <a:spLocks noChangeShapeType="1"/>
                </p:cNvSpPr>
                <p:nvPr/>
              </p:nvSpPr>
              <p:spPr bwMode="auto">
                <a:xfrm>
                  <a:off x="2699" y="3294"/>
                  <a:ext cx="0" cy="40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grpSp>
              <p:nvGrpSpPr>
                <p:cNvPr id="34848" name="Group 43"/>
                <p:cNvGrpSpPr>
                  <a:grpSpLocks/>
                </p:cNvGrpSpPr>
                <p:nvPr/>
              </p:nvGrpSpPr>
              <p:grpSpPr bwMode="auto">
                <a:xfrm>
                  <a:off x="2336" y="3294"/>
                  <a:ext cx="363" cy="409"/>
                  <a:chOff x="2336" y="3294"/>
                  <a:chExt cx="363" cy="409"/>
                </a:xfrm>
              </p:grpSpPr>
              <p:sp>
                <p:nvSpPr>
                  <p:cNvPr id="34849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294"/>
                    <a:ext cx="36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H"/>
                  </a:p>
                </p:txBody>
              </p:sp>
              <p:sp>
                <p:nvSpPr>
                  <p:cNvPr id="34850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294"/>
                    <a:ext cx="0" cy="409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H"/>
                  </a:p>
                </p:txBody>
              </p:sp>
            </p:grpSp>
          </p:grpSp>
          <p:sp>
            <p:nvSpPr>
              <p:cNvPr id="34846" name="Line 46"/>
              <p:cNvSpPr>
                <a:spLocks noChangeShapeType="1"/>
              </p:cNvSpPr>
              <p:nvPr/>
            </p:nvSpPr>
            <p:spPr bwMode="auto">
              <a:xfrm flipV="1">
                <a:off x="2925" y="2750"/>
                <a:ext cx="227" cy="31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34844" name="Line 47"/>
            <p:cNvSpPr>
              <a:spLocks noChangeShapeType="1"/>
            </p:cNvSpPr>
            <p:nvPr/>
          </p:nvSpPr>
          <p:spPr bwMode="auto">
            <a:xfrm flipH="1" flipV="1">
              <a:off x="2245" y="2750"/>
              <a:ext cx="227" cy="31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59440" name="Line 48"/>
          <p:cNvSpPr>
            <a:spLocks noChangeShapeType="1"/>
          </p:cNvSpPr>
          <p:nvPr/>
        </p:nvSpPr>
        <p:spPr bwMode="auto">
          <a:xfrm flipV="1">
            <a:off x="3997325" y="2708275"/>
            <a:ext cx="433388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441" name="Line 49"/>
          <p:cNvSpPr>
            <a:spLocks noChangeShapeType="1"/>
          </p:cNvSpPr>
          <p:nvPr/>
        </p:nvSpPr>
        <p:spPr bwMode="auto">
          <a:xfrm>
            <a:off x="4429125" y="2708275"/>
            <a:ext cx="287338" cy="7207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442" name="Line 50"/>
          <p:cNvSpPr>
            <a:spLocks noChangeShapeType="1"/>
          </p:cNvSpPr>
          <p:nvPr/>
        </p:nvSpPr>
        <p:spPr bwMode="auto">
          <a:xfrm flipH="1">
            <a:off x="4714875" y="3430588"/>
            <a:ext cx="0" cy="5746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443" name="Line 51"/>
          <p:cNvSpPr>
            <a:spLocks noChangeShapeType="1"/>
          </p:cNvSpPr>
          <p:nvPr/>
        </p:nvSpPr>
        <p:spPr bwMode="auto">
          <a:xfrm flipV="1">
            <a:off x="4716463" y="2709863"/>
            <a:ext cx="360362" cy="720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444" name="Line 52"/>
          <p:cNvSpPr>
            <a:spLocks noChangeShapeType="1"/>
          </p:cNvSpPr>
          <p:nvPr/>
        </p:nvSpPr>
        <p:spPr bwMode="auto">
          <a:xfrm>
            <a:off x="5076825" y="2781300"/>
            <a:ext cx="287338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59445" name="Rectangle 53"/>
          <p:cNvSpPr>
            <a:spLocks noChangeArrowheads="1"/>
          </p:cNvSpPr>
          <p:nvPr/>
        </p:nvSpPr>
        <p:spPr bwMode="auto">
          <a:xfrm>
            <a:off x="2232025" y="5697538"/>
            <a:ext cx="10080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latin typeface="Garamond" pitchFamily="18" charset="0"/>
              </a:rPr>
              <a:t>أو</a:t>
            </a:r>
            <a:endParaRPr lang="fr-FR" sz="2400" b="1">
              <a:latin typeface="Garamond" pitchFamily="18" charset="0"/>
            </a:endParaRPr>
          </a:p>
        </p:txBody>
      </p:sp>
      <p:sp>
        <p:nvSpPr>
          <p:cNvPr id="59446" name="Rectangle 54"/>
          <p:cNvSpPr>
            <a:spLocks noChangeArrowheads="1"/>
          </p:cNvSpPr>
          <p:nvPr/>
        </p:nvSpPr>
        <p:spPr bwMode="auto">
          <a:xfrm>
            <a:off x="2376488" y="3357563"/>
            <a:ext cx="1008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latin typeface="Garamond" pitchFamily="18" charset="0"/>
              </a:rPr>
              <a:t>أو</a:t>
            </a:r>
            <a:endParaRPr lang="fr-FR" sz="2400" b="1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-2.77778E-6 0.141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5" dur="1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0.01042 L -0.38195 0.01042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6" dur="1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6 -0.01042 L -0.41719 2.22222E-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86 0.06273 L -0.75191 0.03171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allAtOnce"/>
      <p:bldP spid="59395" grpId="0"/>
      <p:bldP spid="59396" grpId="0"/>
      <p:bldP spid="59397" grpId="0"/>
      <p:bldP spid="59398" grpId="0" animBg="1"/>
      <p:bldP spid="59399" grpId="0" animBg="1"/>
      <p:bldP spid="59400" grpId="0" animBg="1"/>
      <p:bldP spid="59401" grpId="0"/>
      <p:bldP spid="59402" grpId="0" animBg="1"/>
      <p:bldP spid="59403" grpId="0" animBg="1"/>
      <p:bldP spid="59404" grpId="0"/>
      <p:bldP spid="59410" grpId="0" animBg="1"/>
      <p:bldP spid="59417" grpId="0" animBg="1"/>
      <p:bldP spid="59440" grpId="0" animBg="1"/>
      <p:bldP spid="59441" grpId="0" animBg="1"/>
      <p:bldP spid="59442" grpId="0" animBg="1"/>
      <p:bldP spid="59443" grpId="0" animBg="1"/>
      <p:bldP spid="59444" grpId="0" animBg="1"/>
      <p:bldP spid="59445" grpId="0"/>
      <p:bldP spid="5944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4427538" y="404813"/>
            <a:ext cx="453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 sz="2400" b="1" i="1">
                <a:solidFill>
                  <a:srgbClr val="FFFF00"/>
                </a:solidFill>
                <a:latin typeface="Garamond" pitchFamily="18" charset="0"/>
              </a:rPr>
              <a:t>    أعط الكتابة الطبولوجية للمركب التالي</a:t>
            </a:r>
            <a:endParaRPr lang="fr-FR" sz="2400" b="1" i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356100" y="1196975"/>
            <a:ext cx="446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fr-FR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fr-FR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CH- CH2 </a:t>
            </a:r>
            <a:endParaRPr lang="en-US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6911975" y="1412875"/>
            <a:ext cx="107950" cy="0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V="1">
            <a:off x="1331913" y="908050"/>
            <a:ext cx="433387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763713" y="908050"/>
            <a:ext cx="287337" cy="7207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2484438" y="908050"/>
            <a:ext cx="503237" cy="720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V="1">
            <a:off x="2051050" y="908050"/>
            <a:ext cx="431800" cy="720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2482850" y="1123950"/>
            <a:ext cx="360363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4643438" y="2349500"/>
            <a:ext cx="3671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fr-FR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fr-FR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fr-FR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aseline="-25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V="1">
            <a:off x="1403350" y="2276475"/>
            <a:ext cx="506413" cy="720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1908175" y="2276475"/>
            <a:ext cx="431800" cy="7207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3059113" y="3787775"/>
            <a:ext cx="59055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fr-CA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A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CH- CH</a:t>
            </a:r>
            <a:r>
              <a:rPr lang="fr-CA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A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CH</a:t>
            </a:r>
            <a:r>
              <a:rPr lang="fr-CA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A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CH</a:t>
            </a:r>
            <a:r>
              <a:rPr lang="fr-CA" sz="3200" baseline="-25000">
                <a:solidFill>
                  <a:srgbClr val="FFFF00"/>
                </a:solidFill>
                <a:latin typeface="Garamond" pitchFamily="18" charset="0"/>
              </a:rPr>
              <a:t>2</a:t>
            </a:r>
            <a:r>
              <a:rPr lang="fr-CA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CH</a:t>
            </a:r>
            <a:r>
              <a:rPr lang="fr-CA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CA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CA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CH</a:t>
            </a:r>
            <a:r>
              <a:rPr lang="fr-CA" sz="2800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fr-FR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V="1">
            <a:off x="7092950" y="4365625"/>
            <a:ext cx="0" cy="144463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4356100" y="4149725"/>
            <a:ext cx="107950" cy="0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V="1">
            <a:off x="828675" y="4725988"/>
            <a:ext cx="433388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1260475" y="4725988"/>
            <a:ext cx="287338" cy="7207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1979613" y="4725988"/>
            <a:ext cx="361950" cy="720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V="1">
            <a:off x="1547813" y="4760913"/>
            <a:ext cx="431800" cy="6842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684213" y="4797425"/>
            <a:ext cx="360362" cy="5048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V="1">
            <a:off x="2341563" y="4760913"/>
            <a:ext cx="430212" cy="7572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2341563" y="5446713"/>
            <a:ext cx="0" cy="7191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tmFilter="0,0; .5, 1; 1, 1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tmFilter="0,0; .5, 1; 1, 1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4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4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/>
      <p:bldP spid="60420" grpId="0" animBg="1"/>
      <p:bldP spid="60421" grpId="0" animBg="1"/>
      <p:bldP spid="60422" grpId="0" animBg="1"/>
      <p:bldP spid="60423" grpId="0" animBg="1"/>
      <p:bldP spid="60424" grpId="0" animBg="1"/>
      <p:bldP spid="60425" grpId="0" animBg="1"/>
      <p:bldP spid="60426" grpId="0"/>
      <p:bldP spid="60427" grpId="0" animBg="1"/>
      <p:bldP spid="60428" grpId="0" animBg="1"/>
      <p:bldP spid="60429" grpId="0"/>
      <p:bldP spid="60430" grpId="0" animBg="1"/>
      <p:bldP spid="60431" grpId="0" animBg="1"/>
      <p:bldP spid="60432" grpId="0" animBg="1"/>
      <p:bldP spid="60433" grpId="0" animBg="1"/>
      <p:bldP spid="60434" grpId="0" animBg="1"/>
      <p:bldP spid="60435" grpId="0" animBg="1"/>
      <p:bldP spid="60436" grpId="0" animBg="1"/>
      <p:bldP spid="60437" grpId="0" animBg="1"/>
      <p:bldP spid="604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2195513" y="188913"/>
            <a:ext cx="3889375" cy="431800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marL="342900" indent="-342900" algn="ctr" rtl="1">
              <a:lnSpc>
                <a:spcPct val="80000"/>
              </a:lnSpc>
              <a:defRPr/>
            </a:pPr>
            <a:r>
              <a:rPr lang="ar-S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المشتقات الهالوجينية</a:t>
            </a:r>
            <a:endParaRPr lang="fr-FR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Oval 3"/>
          <p:cNvSpPr>
            <a:spLocks noChangeArrowheads="1"/>
          </p:cNvSpPr>
          <p:nvPr/>
        </p:nvSpPr>
        <p:spPr bwMode="auto">
          <a:xfrm>
            <a:off x="3278188" y="620713"/>
            <a:ext cx="5865812" cy="1143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latin typeface="Times New Roman" pitchFamily="18" charset="0"/>
                <a:cs typeface="Times New Roman" pitchFamily="18" charset="0"/>
              </a:rPr>
              <a:t>نحصل عليها باستبدال ذرة من السلسلة الكربونية بذرة أخرى</a:t>
            </a:r>
            <a:endParaRPr lang="fr-F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6227763" y="3068638"/>
            <a:ext cx="1908175" cy="1524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R-X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7235825" y="5949950"/>
            <a:ext cx="1081088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724525" y="5805488"/>
            <a:ext cx="576263" cy="7921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144463" y="5516563"/>
            <a:ext cx="3132137" cy="11525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  <a:latin typeface="Tahoma" pitchFamily="34" charset="0"/>
              </a:rPr>
              <a:t>ذرة هالوجين(عناصر العمود</a:t>
            </a:r>
          </a:p>
          <a:p>
            <a:pPr algn="ctr"/>
            <a:r>
              <a:rPr lang="ar-SA" sz="2400" b="1">
                <a:solidFill>
                  <a:srgbClr val="FFFF00"/>
                </a:solidFill>
                <a:latin typeface="Tahoma" pitchFamily="34" charset="0"/>
              </a:rPr>
              <a:t>السابع في الجدول الدوري)</a:t>
            </a:r>
            <a:endParaRPr lang="fr-FR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H="1" flipV="1">
            <a:off x="3781425" y="6308725"/>
            <a:ext cx="15113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7162800" y="4868863"/>
            <a:ext cx="1081088" cy="57626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حيث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5724525" y="4724400"/>
            <a:ext cx="576263" cy="7921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971550" y="4795838"/>
            <a:ext cx="1800225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جذر</a:t>
            </a:r>
            <a:r>
              <a:rPr lang="ar-DZ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ألكيلي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3708400" y="5229225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auto">
          <a:xfrm>
            <a:off x="6300788" y="1989138"/>
            <a:ext cx="1616075" cy="9271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>
                <a:latin typeface="Times New Roman" pitchFamily="18" charset="0"/>
                <a:cs typeface="Times New Roman" pitchFamily="18" charset="0"/>
              </a:rPr>
              <a:t>صيغتها</a:t>
            </a:r>
            <a:endParaRPr lang="fr-FR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971550" y="1125538"/>
            <a:ext cx="2024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C</a:t>
            </a:r>
            <a:r>
              <a:rPr lang="fr-FR" sz="2000" b="1">
                <a:solidFill>
                  <a:srgbClr val="FFFF00"/>
                </a:solidFill>
                <a:latin typeface="Garamond" pitchFamily="18" charset="0"/>
              </a:rPr>
              <a:t>n</a:t>
            </a:r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fr-FR" sz="2000" b="1" baseline="-25000">
                <a:solidFill>
                  <a:srgbClr val="FFFF00"/>
                </a:solidFill>
                <a:latin typeface="Garamond" pitchFamily="18" charset="0"/>
              </a:rPr>
              <a:t>2n+2</a:t>
            </a:r>
            <a:endParaRPr lang="en-US" sz="2000" b="1" baseline="-2500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1373188" y="1120775"/>
            <a:ext cx="534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endParaRPr lang="en-US" sz="32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1627188" y="2633663"/>
            <a:ext cx="857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X</a:t>
            </a:r>
            <a:endParaRPr lang="en-US" sz="32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61457" name="Oval 17"/>
          <p:cNvSpPr>
            <a:spLocks noChangeArrowheads="1"/>
          </p:cNvSpPr>
          <p:nvPr/>
        </p:nvSpPr>
        <p:spPr bwMode="auto">
          <a:xfrm>
            <a:off x="2843213" y="3141663"/>
            <a:ext cx="1439862" cy="7191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فيصبح</a:t>
            </a:r>
            <a:endParaRPr lang="fr-FR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8" name="AutoShape 18"/>
          <p:cNvSpPr>
            <a:spLocks noChangeArrowheads="1"/>
          </p:cNvSpPr>
          <p:nvPr/>
        </p:nvSpPr>
        <p:spPr bwMode="auto">
          <a:xfrm>
            <a:off x="179388" y="3429000"/>
            <a:ext cx="2339975" cy="6477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Garamond" pitchFamily="18" charset="0"/>
              </a:rPr>
              <a:t>C</a:t>
            </a:r>
            <a:r>
              <a:rPr lang="en-US" sz="2000" b="1">
                <a:solidFill>
                  <a:srgbClr val="FFFF00"/>
                </a:solidFill>
                <a:latin typeface="Garamond" pitchFamily="18" charset="0"/>
              </a:rPr>
              <a:t>n</a:t>
            </a:r>
            <a:r>
              <a:rPr lang="en-US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en-US" sz="2000" b="1" baseline="-25000">
                <a:solidFill>
                  <a:srgbClr val="FFFF00"/>
                </a:solidFill>
                <a:latin typeface="Garamond" pitchFamily="18" charset="0"/>
              </a:rPr>
              <a:t>2n+1</a:t>
            </a:r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-X</a:t>
            </a:r>
          </a:p>
        </p:txBody>
      </p:sp>
      <p:sp>
        <p:nvSpPr>
          <p:cNvPr id="61459" name="Oval 19"/>
          <p:cNvSpPr>
            <a:spLocks noChangeArrowheads="1"/>
          </p:cNvSpPr>
          <p:nvPr/>
        </p:nvSpPr>
        <p:spPr bwMode="auto">
          <a:xfrm>
            <a:off x="323850" y="3321050"/>
            <a:ext cx="2124075" cy="1081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tmFilter="0,0; .5, 1; 1, 1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08092E-6 L 0.02135 0.220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animBg="1" autoUpdateAnimBg="0"/>
      <p:bldP spid="61444" grpId="0" animBg="1" autoUpdateAnimBg="0"/>
      <p:bldP spid="61447" grpId="0" animBg="1" autoUpdateAnimBg="0"/>
      <p:bldP spid="61448" grpId="0" animBg="1"/>
      <p:bldP spid="61451" grpId="0" animBg="1" autoUpdateAnimBg="0"/>
      <p:bldP spid="61452" grpId="0" animBg="1"/>
      <p:bldP spid="61453" grpId="0" animBg="1" autoUpdateAnimBg="0"/>
      <p:bldP spid="61454" grpId="0"/>
      <p:bldP spid="6145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827088" y="260350"/>
            <a:ext cx="4545012" cy="620713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marL="342900" indent="-342900" algn="ctr" rtl="1">
              <a:lnSpc>
                <a:spcPct val="90000"/>
              </a:lnSpc>
              <a:defRPr/>
            </a:pPr>
            <a:r>
              <a:rPr lang="ar-DZ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تسمي</a:t>
            </a:r>
            <a:r>
              <a:rPr lang="ar-SA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ة</a:t>
            </a:r>
            <a:r>
              <a:rPr lang="ar-DZ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SA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المشتقات الهالوجينية</a:t>
            </a:r>
            <a:endParaRPr lang="fr-FR" sz="3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1763713" y="1125538"/>
            <a:ext cx="7019925" cy="1368425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latin typeface="Times New Roman" pitchFamily="18" charset="0"/>
                <a:cs typeface="Times New Roman" pitchFamily="18" charset="0"/>
              </a:rPr>
              <a:t>نطبق قاعدة تسمية الالكانات ونعتبر الهالوجين مكون للسلسلة </a:t>
            </a: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276600" y="3141663"/>
            <a:ext cx="2459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3200" b="1">
                <a:latin typeface="Garamond" pitchFamily="18" charset="0"/>
              </a:rPr>
              <a:t>Br</a:t>
            </a:r>
            <a:r>
              <a:rPr lang="fr-CA" sz="3200" b="1">
                <a:solidFill>
                  <a:srgbClr val="FFFF00"/>
                </a:solidFill>
                <a:latin typeface="Garamond" pitchFamily="18" charset="0"/>
              </a:rPr>
              <a:t>- </a:t>
            </a:r>
            <a:r>
              <a:rPr lang="fr-CA" sz="3200" b="1">
                <a:solidFill>
                  <a:srgbClr val="66FF33"/>
                </a:solidFill>
                <a:latin typeface="Garamond" pitchFamily="18" charset="0"/>
              </a:rPr>
              <a:t>C</a:t>
            </a:r>
            <a:r>
              <a:rPr lang="fr-CA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fr-CA" sz="2000" b="1">
                <a:solidFill>
                  <a:srgbClr val="FFFF00"/>
                </a:solidFill>
                <a:latin typeface="Garamond" pitchFamily="18" charset="0"/>
              </a:rPr>
              <a:t>2</a:t>
            </a:r>
            <a:r>
              <a:rPr lang="fr-CA" sz="3200" b="1">
                <a:solidFill>
                  <a:srgbClr val="FFFF00"/>
                </a:solidFill>
                <a:latin typeface="Garamond" pitchFamily="18" charset="0"/>
              </a:rPr>
              <a:t>-</a:t>
            </a:r>
            <a:r>
              <a:rPr lang="fr-CA" sz="3200" b="1">
                <a:solidFill>
                  <a:srgbClr val="66FF33"/>
                </a:solidFill>
                <a:latin typeface="Garamond" pitchFamily="18" charset="0"/>
              </a:rPr>
              <a:t>C</a:t>
            </a:r>
            <a:r>
              <a:rPr lang="fr-CA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fr-CA" sz="2000" b="1">
                <a:solidFill>
                  <a:srgbClr val="FFFF00"/>
                </a:solidFill>
                <a:latin typeface="Garamond" pitchFamily="18" charset="0"/>
              </a:rPr>
              <a:t>3</a:t>
            </a:r>
            <a:endParaRPr lang="en-US" sz="20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348038" y="3644900"/>
            <a:ext cx="2520950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latin typeface="Garamond" pitchFamily="18" charset="0"/>
              </a:rPr>
              <a:t>bromo</a:t>
            </a:r>
            <a:r>
              <a:rPr lang="fr-FR" sz="3200" b="1">
                <a:solidFill>
                  <a:srgbClr val="66FF33"/>
                </a:solidFill>
                <a:latin typeface="Garamond" pitchFamily="18" charset="0"/>
              </a:rPr>
              <a:t>éthane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3492500" y="4724400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3200" b="1">
                <a:solidFill>
                  <a:srgbClr val="66FF33"/>
                </a:solidFill>
                <a:latin typeface="Garamond" pitchFamily="18" charset="0"/>
              </a:rPr>
              <a:t>C</a:t>
            </a:r>
            <a:r>
              <a:rPr lang="fr-CA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fr-CA" sz="2000" b="1">
                <a:solidFill>
                  <a:srgbClr val="FFFF00"/>
                </a:solidFill>
                <a:latin typeface="Garamond" pitchFamily="18" charset="0"/>
              </a:rPr>
              <a:t>3</a:t>
            </a:r>
            <a:r>
              <a:rPr lang="fr-CA" sz="3200" b="1">
                <a:solidFill>
                  <a:srgbClr val="FFFF00"/>
                </a:solidFill>
                <a:latin typeface="Garamond" pitchFamily="18" charset="0"/>
              </a:rPr>
              <a:t>-</a:t>
            </a:r>
            <a:r>
              <a:rPr lang="fr-CA" sz="3200" b="1">
                <a:latin typeface="Garamond" pitchFamily="18" charset="0"/>
              </a:rPr>
              <a:t>I</a:t>
            </a:r>
            <a:endParaRPr lang="en-US" sz="3200" b="1">
              <a:latin typeface="Garamond" pitchFamily="18" charset="0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979613" y="5445125"/>
            <a:ext cx="345757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latin typeface="Garamond" pitchFamily="18" charset="0"/>
              </a:rPr>
              <a:t>Iodure de </a:t>
            </a:r>
            <a:r>
              <a:rPr lang="fr-FR" sz="3200" b="1">
                <a:solidFill>
                  <a:srgbClr val="66FF33"/>
                </a:solidFill>
                <a:latin typeface="Garamond" pitchFamily="18" charset="0"/>
              </a:rPr>
              <a:t>méthyle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087563" y="6057900"/>
            <a:ext cx="345757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latin typeface="Garamond" pitchFamily="18" charset="0"/>
              </a:rPr>
              <a:t>Iodo</a:t>
            </a:r>
            <a:r>
              <a:rPr lang="fr-FR" sz="3200" b="1">
                <a:solidFill>
                  <a:srgbClr val="66FF33"/>
                </a:solidFill>
                <a:latin typeface="Garamond" pitchFamily="18" charset="0"/>
              </a:rPr>
              <a:t>méthane</a:t>
            </a:r>
            <a:r>
              <a:rPr lang="ar-DZ" sz="3200" b="1">
                <a:solidFill>
                  <a:srgbClr val="66FF33"/>
                </a:solidFill>
                <a:latin typeface="Garamond" pitchFamily="18" charset="0"/>
              </a:rPr>
              <a:t>بدلا من </a:t>
            </a:r>
            <a:endParaRPr lang="fr-FR" sz="3200" b="1">
              <a:solidFill>
                <a:srgbClr val="66FF33"/>
              </a:solidFill>
              <a:latin typeface="Garamond" pitchFamily="18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2303463" y="6092825"/>
            <a:ext cx="1368425" cy="360363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7" grpId="0" animBg="1" autoUpdateAnimBg="0"/>
      <p:bldP spid="62468" grpId="0"/>
      <p:bldP spid="62469" grpId="0" animBg="1"/>
      <p:bldP spid="62470" grpId="0"/>
      <p:bldP spid="62471" grpId="0" animBg="1"/>
      <p:bldP spid="62472" grpId="0" animBg="1"/>
      <p:bldP spid="6247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971550" y="1125538"/>
            <a:ext cx="2024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C</a:t>
            </a:r>
            <a:r>
              <a:rPr lang="fr-FR" sz="2000" b="1" baseline="-25000">
                <a:solidFill>
                  <a:srgbClr val="FFFF00"/>
                </a:solidFill>
                <a:latin typeface="Garamond" pitchFamily="18" charset="0"/>
              </a:rPr>
              <a:t>n</a:t>
            </a:r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fr-FR" sz="2000" b="1" baseline="-25000">
                <a:solidFill>
                  <a:srgbClr val="FFFF00"/>
                </a:solidFill>
                <a:latin typeface="Garamond" pitchFamily="18" charset="0"/>
              </a:rPr>
              <a:t>2n+2</a:t>
            </a:r>
            <a:endParaRPr lang="en-US" sz="2000" b="1" baseline="-2500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373188" y="1120775"/>
            <a:ext cx="534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endParaRPr lang="en-US" sz="32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627188" y="2633663"/>
            <a:ext cx="857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OH</a:t>
            </a:r>
            <a:endParaRPr lang="en-US" sz="32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63493" name="Oval 5"/>
          <p:cNvSpPr>
            <a:spLocks noChangeArrowheads="1"/>
          </p:cNvSpPr>
          <p:nvPr/>
        </p:nvSpPr>
        <p:spPr bwMode="auto">
          <a:xfrm>
            <a:off x="4464050" y="1700213"/>
            <a:ext cx="4679950" cy="23764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  <a:latin typeface="Garamond" pitchFamily="18" charset="0"/>
              </a:rPr>
              <a:t>نستبدل ذرة</a:t>
            </a:r>
          </a:p>
          <a:p>
            <a:pPr algn="ctr"/>
            <a:r>
              <a:rPr lang="ar-SA" sz="2400" b="1">
                <a:solidFill>
                  <a:srgbClr val="FFFF00"/>
                </a:solidFill>
                <a:latin typeface="Garamond" pitchFamily="18" charset="0"/>
              </a:rPr>
              <a:t>هيدروجين في الــــــــسلسلة </a:t>
            </a:r>
          </a:p>
          <a:p>
            <a:pPr algn="ctr" rtl="1"/>
            <a:r>
              <a:rPr lang="ar-SA" sz="2400" b="1">
                <a:solidFill>
                  <a:srgbClr val="FFFF00"/>
                </a:solidFill>
                <a:latin typeface="Garamond" pitchFamily="18" charset="0"/>
              </a:rPr>
              <a:t>الــــــكربونية للالـــــــكانات</a:t>
            </a:r>
            <a:r>
              <a:rPr lang="ar-DZ" sz="2400" b="1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ar-SA" sz="2400" b="1">
                <a:solidFill>
                  <a:srgbClr val="FFFF00"/>
                </a:solidFill>
                <a:latin typeface="Garamond" pitchFamily="18" charset="0"/>
              </a:rPr>
              <a:t>بمجموعة</a:t>
            </a:r>
            <a:endParaRPr lang="ar-DZ" sz="2400" b="1">
              <a:solidFill>
                <a:srgbClr val="FFFF00"/>
              </a:solidFill>
              <a:latin typeface="Garamond" pitchFamily="18" charset="0"/>
            </a:endParaRPr>
          </a:p>
          <a:p>
            <a:pPr algn="ctr" rtl="1"/>
            <a:r>
              <a:rPr lang="ar-SA" sz="2400" b="1">
                <a:solidFill>
                  <a:srgbClr val="FFFF00"/>
                </a:solidFill>
                <a:latin typeface="Garamond" pitchFamily="18" charset="0"/>
              </a:rPr>
              <a:t> هيدروكسيل </a:t>
            </a:r>
            <a:r>
              <a:rPr lang="fr-FR" sz="2400" b="1">
                <a:solidFill>
                  <a:srgbClr val="FFFF00"/>
                </a:solidFill>
                <a:latin typeface="Garamond" pitchFamily="18" charset="0"/>
              </a:rPr>
              <a:t>OH</a:t>
            </a:r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5724525" y="5013325"/>
            <a:ext cx="3419475" cy="865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FFFF00"/>
                </a:solidFill>
                <a:latin typeface="Garamond" pitchFamily="18" charset="0"/>
              </a:rPr>
              <a:t>وهو</a:t>
            </a:r>
          </a:p>
          <a:p>
            <a:pPr algn="ctr" rtl="1"/>
            <a:r>
              <a:rPr lang="ar-SA" sz="3200" b="1">
                <a:solidFill>
                  <a:srgbClr val="FF0000"/>
                </a:solidFill>
                <a:latin typeface="Garamond" pitchFamily="18" charset="0"/>
              </a:rPr>
              <a:t>الكــــــــــــــحول</a:t>
            </a:r>
            <a:endParaRPr lang="fr-FR" sz="3200" b="1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323850" y="4221163"/>
            <a:ext cx="2339975" cy="647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Garamond" pitchFamily="18" charset="0"/>
              </a:rPr>
              <a:t>C</a:t>
            </a:r>
            <a:r>
              <a:rPr lang="en-US" sz="2000" b="1">
                <a:solidFill>
                  <a:srgbClr val="FFFF00"/>
                </a:solidFill>
                <a:latin typeface="Garamond" pitchFamily="18" charset="0"/>
              </a:rPr>
              <a:t>n</a:t>
            </a:r>
            <a:r>
              <a:rPr lang="en-US" sz="28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en-US" sz="2000" b="1" baseline="-25000">
                <a:solidFill>
                  <a:srgbClr val="FFFF00"/>
                </a:solidFill>
                <a:latin typeface="Garamond" pitchFamily="18" charset="0"/>
              </a:rPr>
              <a:t>2n+1</a:t>
            </a:r>
            <a:r>
              <a:rPr lang="fr-FR" sz="2800" b="1">
                <a:solidFill>
                  <a:srgbClr val="FFFF00"/>
                </a:solidFill>
                <a:latin typeface="Garamond" pitchFamily="18" charset="0"/>
              </a:rPr>
              <a:t>-OH</a:t>
            </a:r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2916238" y="4149725"/>
            <a:ext cx="2808287" cy="7191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صيغته</a:t>
            </a:r>
            <a:r>
              <a:rPr lang="ar-DZ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العامة</a:t>
            </a:r>
            <a:endParaRPr lang="fr-FR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7235825" y="5949950"/>
            <a:ext cx="1081088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حيث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5508625" y="5805488"/>
            <a:ext cx="576263" cy="7921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611188" y="5876925"/>
            <a:ext cx="1800225" cy="5762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solidFill>
                  <a:srgbClr val="FFFF00"/>
                </a:solidFill>
                <a:latin typeface="Tahoma" pitchFamily="34" charset="0"/>
              </a:rPr>
              <a:t>جذر</a:t>
            </a:r>
            <a:r>
              <a:rPr lang="ar-DZ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ألكيلي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 flipH="1">
            <a:off x="2771775" y="6310313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611188" y="4868863"/>
            <a:ext cx="1871662" cy="71913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  <a:latin typeface="Tahoma" pitchFamily="34" charset="0"/>
              </a:rPr>
              <a:t>R</a:t>
            </a:r>
            <a:r>
              <a:rPr lang="fr-FR" sz="2800">
                <a:solidFill>
                  <a:srgbClr val="FFFF00"/>
                </a:solidFill>
                <a:latin typeface="Tahoma" pitchFamily="34" charset="0"/>
              </a:rPr>
              <a:t>-OH</a:t>
            </a:r>
          </a:p>
        </p:txBody>
      </p:sp>
      <p:sp>
        <p:nvSpPr>
          <p:cNvPr id="63502" name="Oval 14"/>
          <p:cNvSpPr>
            <a:spLocks noChangeArrowheads="1"/>
          </p:cNvSpPr>
          <p:nvPr/>
        </p:nvSpPr>
        <p:spPr bwMode="auto">
          <a:xfrm>
            <a:off x="2843213" y="3141663"/>
            <a:ext cx="1439862" cy="7191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فيصبح</a:t>
            </a:r>
            <a:endParaRPr lang="fr-FR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503" name="AutoShape 15"/>
          <p:cNvSpPr>
            <a:spLocks noChangeArrowheads="1"/>
          </p:cNvSpPr>
          <p:nvPr/>
        </p:nvSpPr>
        <p:spPr bwMode="auto">
          <a:xfrm>
            <a:off x="179388" y="3141663"/>
            <a:ext cx="2339975" cy="6477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Garamond" pitchFamily="18" charset="0"/>
              </a:rPr>
              <a:t>C</a:t>
            </a:r>
            <a:r>
              <a:rPr lang="en-US" sz="2000" b="1" baseline="-25000">
                <a:solidFill>
                  <a:srgbClr val="FFFF00"/>
                </a:solidFill>
                <a:latin typeface="Garamond" pitchFamily="18" charset="0"/>
              </a:rPr>
              <a:t>n</a:t>
            </a:r>
            <a:r>
              <a:rPr lang="en-US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en-US" sz="2000" b="1" baseline="-25000">
                <a:solidFill>
                  <a:srgbClr val="FFFF00"/>
                </a:solidFill>
                <a:latin typeface="Garamond" pitchFamily="18" charset="0"/>
              </a:rPr>
              <a:t>2n+1</a:t>
            </a:r>
            <a:r>
              <a:rPr lang="fr-FR" sz="3200" b="1">
                <a:solidFill>
                  <a:srgbClr val="FFFF00"/>
                </a:solidFill>
                <a:latin typeface="Garamond" pitchFamily="18" charset="0"/>
              </a:rPr>
              <a:t>-OH</a:t>
            </a:r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>
            <a:off x="2843213" y="4868863"/>
            <a:ext cx="576262" cy="7921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أو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auto">
          <a:xfrm>
            <a:off x="5183188" y="908050"/>
            <a:ext cx="3960812" cy="620713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1">
              <a:lnSpc>
                <a:spcPct val="80000"/>
              </a:lnSpc>
              <a:defRPr/>
            </a:pPr>
            <a:r>
              <a:rPr lang="ar-S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1- المجموعة الوظيفية الكحولية</a:t>
            </a:r>
            <a:endParaRPr lang="fr-FR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2627313" y="1196975"/>
            <a:ext cx="2160587" cy="7191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لاحــــــــــظ</a:t>
            </a:r>
            <a:endParaRPr lang="fr-FR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507" name="AutoShape 19"/>
          <p:cNvSpPr>
            <a:spLocks noChangeArrowheads="1"/>
          </p:cNvSpPr>
          <p:nvPr/>
        </p:nvSpPr>
        <p:spPr bwMode="auto">
          <a:xfrm>
            <a:off x="900113" y="188913"/>
            <a:ext cx="5184775" cy="620712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marL="342900" indent="-342900" algn="ctr" rtl="1">
              <a:lnSpc>
                <a:spcPct val="80000"/>
              </a:lnSpc>
              <a:defRPr/>
            </a:pPr>
            <a:r>
              <a:rPr lang="ar-S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المركبات العضوية الأكسيجينية</a:t>
            </a:r>
            <a:endParaRPr lang="fr-FR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08092E-6 L 0.02135 0.2205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9" grpId="0" animBg="1" autoUpdateAnimBg="0"/>
      <p:bldP spid="63500" grpId="0" animBg="1"/>
      <p:bldP spid="63505" grpId="0" animBg="1"/>
      <p:bldP spid="6350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Group 2"/>
          <p:cNvGraphicFramePr>
            <a:graphicFrameLocks noGrp="1"/>
          </p:cNvGraphicFramePr>
          <p:nvPr>
            <p:ph/>
          </p:nvPr>
        </p:nvGraphicFramePr>
        <p:xfrm>
          <a:off x="457200" y="1273175"/>
          <a:ext cx="8229600" cy="3600450"/>
        </p:xfrm>
        <a:graphic>
          <a:graphicData uri="http://schemas.openxmlformats.org/drawingml/2006/table">
            <a:tbl>
              <a:tblPr rtl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2484438" y="404813"/>
            <a:ext cx="374491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latin typeface="Garamond" pitchFamily="18" charset="0"/>
              </a:rPr>
              <a:t>أصنــــــاف الـــــــــــــــكحولا</a:t>
            </a:r>
            <a:endParaRPr lang="fr-FR" sz="2400" b="1">
              <a:latin typeface="Garamond" pitchFamily="18" charset="0"/>
            </a:endParaRPr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6156325" y="3213100"/>
            <a:ext cx="27352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R- CH</a:t>
            </a:r>
            <a:r>
              <a:rPr lang="fr-FR" sz="2800" b="1" baseline="-25000">
                <a:solidFill>
                  <a:srgbClr val="FFFF66"/>
                </a:solidFill>
                <a:latin typeface="Garamond" pitchFamily="18" charset="0"/>
              </a:rPr>
              <a:t>2</a:t>
            </a:r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-OH</a:t>
            </a:r>
            <a:endParaRPr lang="en-US" sz="28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6227763" y="1484313"/>
            <a:ext cx="21605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كـــــــحول أولي</a:t>
            </a:r>
            <a:endParaRPr lang="fr-FR" sz="24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3563938" y="1700213"/>
            <a:ext cx="21605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كـــــــحول ثانوي</a:t>
            </a:r>
            <a:endParaRPr lang="fr-FR" sz="24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827088" y="1628775"/>
            <a:ext cx="21605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كـــــــحول ثــــــالثي</a:t>
            </a:r>
            <a:endParaRPr lang="fr-FR" sz="24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3203575" y="2997200"/>
            <a:ext cx="273526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</a:t>
            </a:r>
            <a:r>
              <a:rPr lang="fr-FR" sz="2000" b="1" baseline="-25000">
                <a:solidFill>
                  <a:srgbClr val="FFFF66"/>
                </a:solidFill>
                <a:latin typeface="Garamond" pitchFamily="18" charset="0"/>
              </a:rPr>
              <a:t>1</a:t>
            </a:r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- CH-OH</a:t>
            </a:r>
          </a:p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</a:t>
            </a:r>
            <a:r>
              <a:rPr lang="fr-FR" sz="2000" b="1" baseline="-25000">
                <a:solidFill>
                  <a:srgbClr val="FFFF66"/>
                </a:solidFill>
                <a:latin typeface="Garamond" pitchFamily="18" charset="0"/>
              </a:rPr>
              <a:t>2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     </a:t>
            </a:r>
            <a:endParaRPr lang="en-US" sz="28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>
            <a:off x="1476375" y="3573463"/>
            <a:ext cx="0" cy="142875"/>
          </a:xfrm>
          <a:prstGeom prst="line">
            <a:avLst/>
          </a:prstGeom>
          <a:noFill/>
          <a:ln w="222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250825" y="2997200"/>
            <a:ext cx="27733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</a:t>
            </a:r>
            <a:r>
              <a:rPr lang="fr-FR" sz="2000" b="1" baseline="-25000">
                <a:solidFill>
                  <a:srgbClr val="FFFF66"/>
                </a:solidFill>
                <a:latin typeface="Garamond" pitchFamily="18" charset="0"/>
              </a:rPr>
              <a:t>3</a:t>
            </a:r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  </a:t>
            </a:r>
          </a:p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1</a:t>
            </a:r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- C -OH</a:t>
            </a:r>
          </a:p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</a:t>
            </a:r>
            <a:r>
              <a:rPr lang="fr-FR" sz="2000" b="1" baseline="-25000">
                <a:solidFill>
                  <a:srgbClr val="FFFF66"/>
                </a:solidFill>
                <a:latin typeface="Garamond" pitchFamily="18" charset="0"/>
              </a:rPr>
              <a:t>2  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   </a:t>
            </a:r>
            <a:endParaRPr lang="en-US" sz="28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4356100" y="3860800"/>
            <a:ext cx="0" cy="142875"/>
          </a:xfrm>
          <a:prstGeom prst="line">
            <a:avLst/>
          </a:prstGeom>
          <a:noFill/>
          <a:ln w="222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1403350" y="4005263"/>
            <a:ext cx="0" cy="142875"/>
          </a:xfrm>
          <a:prstGeom prst="line">
            <a:avLst/>
          </a:prstGeom>
          <a:noFill/>
          <a:ln w="222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 tmFilter="0,0; .5, 1; 1, 1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2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 tmFilter="0,0; .5, 1; 1, 1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7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20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 tmFilter="0,0; .5, 1; 1, 1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8" grpId="0" animBg="1" autoUpdateAnimBg="0"/>
      <p:bldP spid="64529" grpId="0" autoUpdateAnimBg="0"/>
      <p:bldP spid="64530" grpId="0" autoUpdateAnimBg="0"/>
      <p:bldP spid="64531" grpId="0" autoUpdateAnimBg="0"/>
      <p:bldP spid="64532" grpId="0" autoUpdateAnimBg="0"/>
      <p:bldP spid="64533" grpId="0" autoUpdateAnimBg="0"/>
      <p:bldP spid="64534" grpId="0" animBg="1"/>
      <p:bldP spid="64535" grpId="0" autoUpdateAnimBg="0"/>
      <p:bldP spid="64536" grpId="0" animBg="1"/>
      <p:bldP spid="6453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563938" y="3213100"/>
            <a:ext cx="2159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FF00"/>
                </a:solidFill>
                <a:latin typeface="Tahoma" pitchFamily="34" charset="0"/>
              </a:rPr>
              <a:t>4 </a:t>
            </a:r>
          </a:p>
        </p:txBody>
      </p:sp>
      <p:sp>
        <p:nvSpPr>
          <p:cNvPr id="65539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827088" y="260350"/>
            <a:ext cx="4032250" cy="620713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DZ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تــــسمية </a:t>
            </a:r>
            <a:r>
              <a:rPr lang="ar-SA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</a:t>
            </a:r>
            <a:r>
              <a:rPr lang="ar-DZ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ــ</a:t>
            </a:r>
            <a:r>
              <a:rPr lang="ar-SA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كح</a:t>
            </a:r>
            <a:r>
              <a:rPr lang="ar-DZ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ــــــ</a:t>
            </a:r>
            <a:r>
              <a:rPr lang="ar-SA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ولات</a:t>
            </a:r>
            <a:endParaRPr lang="fr-FR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187450" y="1341438"/>
            <a:ext cx="6732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DZ" sz="2400" b="1">
                <a:solidFill>
                  <a:srgbClr val="FFFF66"/>
                </a:solidFill>
                <a:latin typeface="Tahoma" pitchFamily="34" charset="0"/>
              </a:rPr>
              <a:t>نعين السلسلة </a:t>
            </a:r>
            <a:r>
              <a:rPr lang="ar-SA" sz="2400" b="1">
                <a:solidFill>
                  <a:srgbClr val="FFFF66"/>
                </a:solidFill>
                <a:latin typeface="Tahoma" pitchFamily="34" charset="0"/>
              </a:rPr>
              <a:t>الكربونية التي تحتوي على الكربون الذي يحمل وظيفة </a:t>
            </a:r>
            <a:r>
              <a:rPr lang="fr-FR" sz="2000" b="1">
                <a:solidFill>
                  <a:srgbClr val="FFFF66"/>
                </a:solidFill>
                <a:latin typeface="Tahoma" pitchFamily="34" charset="0"/>
              </a:rPr>
              <a:t>OH</a:t>
            </a:r>
            <a:r>
              <a:rPr lang="ar-SA" sz="2000" b="1">
                <a:solidFill>
                  <a:srgbClr val="FFFF66"/>
                </a:solidFill>
                <a:latin typeface="Tahoma" pitchFamily="34" charset="0"/>
              </a:rPr>
              <a:t>-</a:t>
            </a:r>
            <a:r>
              <a:rPr lang="ar-SA" sz="2400" b="1">
                <a:solidFill>
                  <a:srgbClr val="FFFF66"/>
                </a:solidFill>
                <a:latin typeface="Tahoma" pitchFamily="34" charset="0"/>
              </a:rPr>
              <a:t> (هيدروكسيل)(الكربون الوظيفي)</a:t>
            </a:r>
            <a:endParaRPr lang="fr-FR" sz="24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411413" y="2205038"/>
            <a:ext cx="59055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200" b="1">
                <a:solidFill>
                  <a:srgbClr val="FFFF00"/>
                </a:solidFill>
              </a:rPr>
              <a:t>         CH</a:t>
            </a:r>
            <a:r>
              <a:rPr lang="fr-CA" sz="2400" b="1" baseline="-25000">
                <a:solidFill>
                  <a:srgbClr val="FFFF00"/>
                </a:solidFill>
              </a:rPr>
              <a:t>3</a:t>
            </a:r>
            <a:r>
              <a:rPr lang="fr-CA" sz="2000" b="1">
                <a:solidFill>
                  <a:srgbClr val="FFFF00"/>
                </a:solidFill>
              </a:rPr>
              <a:t> </a:t>
            </a:r>
            <a:r>
              <a:rPr lang="fr-CA" sz="3200" b="1">
                <a:solidFill>
                  <a:srgbClr val="FFFF00"/>
                </a:solidFill>
              </a:rPr>
              <a:t>                      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200" b="1">
                <a:solidFill>
                  <a:srgbClr val="FFFF00"/>
                </a:solidFill>
              </a:rPr>
              <a:t>CH</a:t>
            </a:r>
            <a:r>
              <a:rPr lang="fr-CA" sz="2400" b="1" baseline="-25000">
                <a:solidFill>
                  <a:srgbClr val="FFFF00"/>
                </a:solidFill>
              </a:rPr>
              <a:t>3</a:t>
            </a:r>
            <a:r>
              <a:rPr lang="fr-CA" sz="3600" b="1">
                <a:solidFill>
                  <a:srgbClr val="FFFF00"/>
                </a:solidFill>
              </a:rPr>
              <a:t>-</a:t>
            </a:r>
            <a:r>
              <a:rPr lang="fr-CA" sz="3200" b="1">
                <a:solidFill>
                  <a:srgbClr val="FFFF00"/>
                </a:solidFill>
              </a:rPr>
              <a:t> CH-CH</a:t>
            </a:r>
            <a:r>
              <a:rPr lang="fr-FR" sz="2400" b="1" baseline="-25000">
                <a:solidFill>
                  <a:srgbClr val="FFFF00"/>
                </a:solidFill>
              </a:rPr>
              <a:t>2</a:t>
            </a:r>
            <a:r>
              <a:rPr lang="fr-CA" sz="3200" b="1">
                <a:solidFill>
                  <a:srgbClr val="FFFF00"/>
                </a:solidFill>
              </a:rPr>
              <a:t>-CH</a:t>
            </a:r>
            <a:r>
              <a:rPr lang="fr-FR" sz="2800" b="1" baseline="-25000">
                <a:solidFill>
                  <a:srgbClr val="FFFF00"/>
                </a:solidFill>
              </a:rPr>
              <a:t>2</a:t>
            </a:r>
            <a:r>
              <a:rPr lang="fr-FR" sz="2400" b="1">
                <a:solidFill>
                  <a:srgbClr val="FFFF00"/>
                </a:solidFill>
              </a:rPr>
              <a:t>- </a:t>
            </a:r>
            <a:r>
              <a:rPr lang="fr-CA" sz="3200" b="1">
                <a:solidFill>
                  <a:srgbClr val="FFFF00"/>
                </a:solidFill>
              </a:rPr>
              <a:t>CH</a:t>
            </a:r>
            <a:r>
              <a:rPr lang="ar-DZ" sz="2400" b="1" baseline="-25000">
                <a:solidFill>
                  <a:srgbClr val="FFFF00"/>
                </a:solidFill>
              </a:rPr>
              <a:t>2</a:t>
            </a:r>
            <a:r>
              <a:rPr lang="fr-CA" sz="3200" b="1">
                <a:solidFill>
                  <a:srgbClr val="FFFF00"/>
                </a:solidFill>
              </a:rPr>
              <a:t> </a:t>
            </a:r>
            <a:r>
              <a:rPr lang="fr-FR" sz="2400" b="1">
                <a:solidFill>
                  <a:srgbClr val="FFFF00"/>
                </a:solidFill>
              </a:rPr>
              <a:t>-</a:t>
            </a:r>
            <a:r>
              <a:rPr lang="fr-CA" sz="3200" b="1">
                <a:solidFill>
                  <a:srgbClr val="FFFF00"/>
                </a:solidFill>
              </a:rPr>
              <a:t>OH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200" b="1">
                <a:solidFill>
                  <a:srgbClr val="FFFF00"/>
                </a:solidFill>
              </a:rPr>
              <a:t>           </a:t>
            </a:r>
            <a:r>
              <a:rPr lang="fr-CA" sz="2000" b="1">
                <a:solidFill>
                  <a:srgbClr val="FFFF00"/>
                </a:solidFill>
              </a:rPr>
              <a:t>  </a:t>
            </a:r>
            <a:endParaRPr lang="fr-FR" sz="2000" b="1">
              <a:solidFill>
                <a:srgbClr val="FFFF00"/>
              </a:solidFill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3635375" y="2636838"/>
            <a:ext cx="0" cy="21590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6156325" y="32115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1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5072063" y="321310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4214813" y="32115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555875" y="3211513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5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3527425" y="3249613"/>
            <a:ext cx="215900" cy="358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4 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4068763" y="4797425"/>
            <a:ext cx="7905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>
                <a:solidFill>
                  <a:srgbClr val="FFFF00"/>
                </a:solidFill>
                <a:latin typeface="Tahoma" pitchFamily="34" charset="0"/>
              </a:rPr>
              <a:t>-مثيل</a:t>
            </a:r>
            <a:endParaRPr lang="fr-FR" sz="320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5643563" y="3214688"/>
            <a:ext cx="90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b="1">
                <a:solidFill>
                  <a:srgbClr val="FFFF00"/>
                </a:solidFill>
                <a:latin typeface="Tahoma" pitchFamily="34" charset="0"/>
              </a:rPr>
              <a:t>-1-</a:t>
            </a:r>
            <a:r>
              <a:rPr lang="ar-SA" sz="2400" b="1">
                <a:solidFill>
                  <a:srgbClr val="FFFF00"/>
                </a:solidFill>
                <a:latin typeface="Tahoma" pitchFamily="34" charset="0"/>
              </a:rPr>
              <a:t>اول</a:t>
            </a:r>
            <a:endParaRPr lang="fr-FR" sz="24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5795963" y="4076700"/>
            <a:ext cx="3348037" cy="20891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DZ" sz="2400" b="1">
                <a:solidFill>
                  <a:srgbClr val="FFFF66"/>
                </a:solidFill>
                <a:latin typeface="Garamond" pitchFamily="18" charset="0"/>
              </a:rPr>
              <a:t>نرقم هذه السلسلة </a:t>
            </a:r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بحيث </a:t>
            </a:r>
          </a:p>
          <a:p>
            <a:pPr algn="ctr" rtl="1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يأخد الكربون </a:t>
            </a:r>
          </a:p>
          <a:p>
            <a:pPr algn="ctr" rtl="1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الذي يحمل الهيدروكسيل</a:t>
            </a:r>
          </a:p>
          <a:p>
            <a:pPr algn="ctr" rtl="1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 أقل رقم ممكن</a:t>
            </a:r>
            <a:r>
              <a:rPr lang="ar-SA" sz="2400">
                <a:latin typeface="Garamond" pitchFamily="18" charset="0"/>
              </a:rPr>
              <a:t> </a:t>
            </a:r>
            <a:endParaRPr lang="fr-FR" sz="2400">
              <a:latin typeface="Garamond" pitchFamily="18" charset="0"/>
            </a:endParaRPr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6215063" y="3286125"/>
            <a:ext cx="719137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3419475" y="1989138"/>
            <a:ext cx="863600" cy="863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2411413" y="5661025"/>
            <a:ext cx="3095625" cy="90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FF00"/>
                </a:solidFill>
                <a:latin typeface="Tahoma" pitchFamily="34" charset="0"/>
              </a:rPr>
              <a:t>4-méthypentane-1-ol</a:t>
            </a:r>
          </a:p>
        </p:txBody>
      </p:sp>
      <p:sp>
        <p:nvSpPr>
          <p:cNvPr id="65554" name="AutoShape 18"/>
          <p:cNvSpPr>
            <a:spLocks/>
          </p:cNvSpPr>
          <p:nvPr/>
        </p:nvSpPr>
        <p:spPr bwMode="auto">
          <a:xfrm>
            <a:off x="250825" y="4508500"/>
            <a:ext cx="2016125" cy="1036638"/>
          </a:xfrm>
          <a:prstGeom prst="borderCallout1">
            <a:avLst>
              <a:gd name="adj1" fmla="val 11028"/>
              <a:gd name="adj2" fmla="val 103778"/>
              <a:gd name="adj3" fmla="val 68148"/>
              <a:gd name="adj4" fmla="val 1313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 sz="2400" b="1">
              <a:latin typeface="Garamond" pitchFamily="18" charset="0"/>
            </a:endParaRPr>
          </a:p>
          <a:p>
            <a:pPr algn="ctr" rtl="1"/>
            <a:r>
              <a:rPr lang="fr-FR" sz="2400" b="1">
                <a:latin typeface="Garamond" pitchFamily="18" charset="0"/>
              </a:rPr>
              <a:t> </a:t>
            </a:r>
            <a:r>
              <a:rPr lang="ar-SA" sz="2400" b="1">
                <a:latin typeface="Garamond" pitchFamily="18" charset="0"/>
              </a:rPr>
              <a:t>نبين موقع مجموعة </a:t>
            </a:r>
          </a:p>
          <a:p>
            <a:pPr algn="ctr" rtl="1"/>
            <a:r>
              <a:rPr lang="ar-SA" sz="2400" b="1">
                <a:latin typeface="Garamond" pitchFamily="18" charset="0"/>
              </a:rPr>
              <a:t>الهيدروكسيل</a:t>
            </a:r>
          </a:p>
          <a:p>
            <a:pPr algn="ctr"/>
            <a:r>
              <a:rPr lang="ar-SA">
                <a:latin typeface="Garamond" pitchFamily="18" charset="0"/>
              </a:rPr>
              <a:t>  </a:t>
            </a:r>
            <a:endParaRPr lang="fr-FR">
              <a:latin typeface="Garamond" pitchFamily="18" charset="0"/>
            </a:endParaRP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2268538" y="3357563"/>
            <a:ext cx="10795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>
                <a:solidFill>
                  <a:srgbClr val="FFFF00"/>
                </a:solidFill>
                <a:latin typeface="Tahoma" pitchFamily="34" charset="0"/>
              </a:rPr>
              <a:t>البنتان </a:t>
            </a:r>
            <a:r>
              <a:rPr lang="ar-DZ" sz="3200">
                <a:solidFill>
                  <a:srgbClr val="FFFF00"/>
                </a:solidFill>
                <a:latin typeface="Tahoma" pitchFamily="34" charset="0"/>
              </a:rPr>
              <a:t> </a:t>
            </a:r>
            <a:endParaRPr lang="fr-FR" sz="320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5556" name="Oval 20"/>
          <p:cNvSpPr>
            <a:spLocks noChangeArrowheads="1"/>
          </p:cNvSpPr>
          <p:nvPr/>
        </p:nvSpPr>
        <p:spPr bwMode="auto">
          <a:xfrm>
            <a:off x="5857875" y="2708275"/>
            <a:ext cx="431800" cy="720725"/>
          </a:xfrm>
          <a:prstGeom prst="ellips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 tmFilter="0,0; .5, 1; 1, 1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tmFilter="0,0; .5, 1; 1, 1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tmFilter="0,0; .5, 1; 1, 1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1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4323 -2.13873E-6 L 0.08264 0.20971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14167 0.28356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2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0.34861 0.27107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65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0" y="1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8" grpId="1"/>
      <p:bldP spid="65539" grpId="0" animBg="1"/>
      <p:bldP spid="65541" grpId="0" build="p"/>
      <p:bldP spid="65542" grpId="0" animBg="1"/>
      <p:bldP spid="65543" grpId="0" animBg="1"/>
      <p:bldP spid="65544" grpId="0" animBg="1"/>
      <p:bldP spid="65545" grpId="0" animBg="1"/>
      <p:bldP spid="65546" grpId="0" animBg="1"/>
      <p:bldP spid="65547" grpId="0" animBg="1"/>
      <p:bldP spid="65548" grpId="0"/>
      <p:bldP spid="65549" grpId="0" build="allAtOnce"/>
      <p:bldP spid="65549" grpId="1" build="allAtOnce"/>
      <p:bldP spid="65550" grpId="0" animBg="1"/>
      <p:bldP spid="65551" grpId="0" animBg="1"/>
      <p:bldP spid="65552" grpId="0" animBg="1"/>
      <p:bldP spid="65553" grpId="0" animBg="1"/>
      <p:bldP spid="65554" grpId="0" animBg="1"/>
      <p:bldP spid="65555" grpId="0"/>
      <p:bldP spid="65555" grpId="1"/>
      <p:bldP spid="6555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body" idx="1"/>
          </p:nvPr>
        </p:nvSpPr>
        <p:spPr>
          <a:xfrm>
            <a:off x="827088" y="260350"/>
            <a:ext cx="4545012" cy="620713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DZ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تــــسمية </a:t>
            </a:r>
            <a:r>
              <a:rPr lang="ar-SA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الـــكحـــــــولات</a:t>
            </a:r>
            <a:endParaRPr lang="fr-FR" b="1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23850" y="1628775"/>
            <a:ext cx="5903913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F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ar-D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</a:t>
            </a:r>
            <a:r>
              <a:rPr lang="fr-CA" sz="3600" b="1" dirty="0" smtClean="0">
                <a:solidFill>
                  <a:srgbClr val="FFFF00"/>
                </a:solidFill>
              </a:rPr>
              <a:t>CH</a:t>
            </a:r>
            <a:r>
              <a:rPr lang="fr-CA" sz="2400" b="1" dirty="0" smtClean="0">
                <a:solidFill>
                  <a:srgbClr val="FFFF00"/>
                </a:solidFill>
              </a:rPr>
              <a:t>3</a:t>
            </a:r>
            <a:r>
              <a:rPr lang="ar-D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CA" sz="3600" b="1" dirty="0" smtClean="0">
                <a:solidFill>
                  <a:srgbClr val="FFFF00"/>
                </a:solidFill>
              </a:rPr>
              <a:t>         </a:t>
            </a:r>
            <a:r>
              <a:rPr lang="ar-DZ" sz="3600" b="1" dirty="0" smtClean="0">
                <a:solidFill>
                  <a:srgbClr val="FFFF00"/>
                </a:solidFill>
              </a:rPr>
              <a:t>  </a:t>
            </a:r>
            <a:endParaRPr lang="fr-CA" sz="3600" b="1" dirty="0" smtClean="0">
              <a:solidFill>
                <a:srgbClr val="FFFF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ar-DZ" sz="3600" b="1" dirty="0" smtClean="0">
                <a:solidFill>
                  <a:srgbClr val="FFFF00"/>
                </a:solidFill>
              </a:rPr>
              <a:t>          </a:t>
            </a:r>
            <a:r>
              <a:rPr lang="fr-CA" sz="3600" b="1" dirty="0" smtClean="0">
                <a:solidFill>
                  <a:srgbClr val="FFFF00"/>
                </a:solidFill>
              </a:rPr>
              <a:t>CH</a:t>
            </a:r>
            <a:r>
              <a:rPr lang="fr-CA" sz="2400" b="1" dirty="0" smtClean="0">
                <a:solidFill>
                  <a:srgbClr val="FFFF00"/>
                </a:solidFill>
              </a:rPr>
              <a:t>3</a:t>
            </a:r>
            <a:r>
              <a:rPr lang="fr-CA" sz="3600" b="1" dirty="0" smtClean="0">
                <a:solidFill>
                  <a:srgbClr val="FFFF00"/>
                </a:solidFill>
              </a:rPr>
              <a:t>-CH-CH-CH</a:t>
            </a:r>
            <a:r>
              <a:rPr lang="fr-CA" sz="2400" b="1" dirty="0" smtClean="0">
                <a:solidFill>
                  <a:srgbClr val="FFFF00"/>
                </a:solidFill>
              </a:rPr>
              <a:t>3</a:t>
            </a:r>
            <a:r>
              <a:rPr lang="ar-DZ" sz="2400" b="1" dirty="0" smtClean="0">
                <a:solidFill>
                  <a:srgbClr val="FFFF00"/>
                </a:solidFill>
              </a:rPr>
              <a:t>  </a:t>
            </a:r>
            <a:endParaRPr lang="ar-SA" sz="2400" b="1" dirty="0" smtClean="0">
              <a:solidFill>
                <a:srgbClr val="FFFF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ar-DZ" sz="3600" b="1" dirty="0" smtClean="0">
                <a:solidFill>
                  <a:srgbClr val="FFFF00"/>
                </a:solidFill>
              </a:rPr>
              <a:t> </a:t>
            </a:r>
            <a:endParaRPr lang="ar-SA" sz="3600" b="1" dirty="0">
              <a:solidFill>
                <a:srgbClr val="FFFF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fr-FR" sz="3600" b="1" dirty="0">
                <a:solidFill>
                  <a:srgbClr val="FFFF00"/>
                </a:solidFill>
              </a:rPr>
              <a:t>                         OH</a:t>
            </a:r>
            <a:r>
              <a:rPr lang="ar-SA" sz="3600" b="1" dirty="0">
                <a:solidFill>
                  <a:srgbClr val="FFFF00"/>
                </a:solidFill>
              </a:rPr>
              <a:t>                     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2843213" y="2276475"/>
            <a:ext cx="0" cy="358775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427538" y="3105150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1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00338" y="3068638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3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635375" y="3068638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2411760" y="1556792"/>
            <a:ext cx="1008063" cy="719137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1763713" y="3068638"/>
            <a:ext cx="215900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000" b="1">
                <a:solidFill>
                  <a:srgbClr val="FF0000"/>
                </a:solidFill>
                <a:latin typeface="Tahoma" pitchFamily="34" charset="0"/>
              </a:rPr>
              <a:t>4</a:t>
            </a:r>
            <a:endParaRPr lang="fr-F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6372225" y="6021388"/>
            <a:ext cx="244951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latin typeface="Tahoma" pitchFamily="34" charset="0"/>
              </a:rPr>
              <a:t>اسم </a:t>
            </a:r>
            <a:r>
              <a:rPr lang="ar-SA" sz="3200" b="1">
                <a:latin typeface="Tahoma" pitchFamily="34" charset="0"/>
              </a:rPr>
              <a:t>الكحول</a:t>
            </a:r>
            <a:endParaRPr lang="fr-FR" sz="3200" b="1">
              <a:latin typeface="Tahoma" pitchFamily="34" charset="0"/>
            </a:endParaRP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4500563" y="4868863"/>
            <a:ext cx="13684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b="1">
                <a:solidFill>
                  <a:srgbClr val="FF0000"/>
                </a:solidFill>
                <a:latin typeface="Tahoma" pitchFamily="34" charset="0"/>
              </a:rPr>
              <a:t>3- مي</a:t>
            </a:r>
            <a:r>
              <a:rPr lang="ar-DZ" sz="3600" b="1">
                <a:solidFill>
                  <a:srgbClr val="FF0000"/>
                </a:solidFill>
                <a:latin typeface="Tahoma" pitchFamily="34" charset="0"/>
              </a:rPr>
              <a:t>ثيل</a:t>
            </a:r>
            <a:endParaRPr lang="fr-FR" sz="36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708400" y="5013325"/>
            <a:ext cx="71913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>
                <a:solidFill>
                  <a:srgbClr val="FF0000"/>
                </a:solidFill>
                <a:latin typeface="Tahoma" pitchFamily="34" charset="0"/>
              </a:rPr>
              <a:t>بوتان</a:t>
            </a:r>
            <a:endParaRPr lang="fr-FR" sz="32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2627313" y="5157788"/>
            <a:ext cx="1079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>
                <a:solidFill>
                  <a:srgbClr val="FF0000"/>
                </a:solidFill>
                <a:latin typeface="Tahoma" pitchFamily="34" charset="0"/>
              </a:rPr>
              <a:t>-2-اول</a:t>
            </a:r>
            <a:endParaRPr lang="fr-FR" sz="32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684213" y="5876925"/>
            <a:ext cx="42497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 b="1">
                <a:solidFill>
                  <a:srgbClr val="FF0000"/>
                </a:solidFill>
                <a:latin typeface="Tahoma" pitchFamily="34" charset="0"/>
              </a:rPr>
              <a:t>3-méthylbutan-2-ol</a:t>
            </a:r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3492500" y="3644900"/>
            <a:ext cx="1008063" cy="719138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3671888" y="3213100"/>
            <a:ext cx="0" cy="287338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0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/>
      <p:bldP spid="66564" grpId="0" animBg="1"/>
      <p:bldP spid="66568" grpId="0" animBg="1"/>
      <p:bldP spid="66571" grpId="0"/>
      <p:bldP spid="66573" grpId="0"/>
      <p:bldP spid="66574" grpId="0"/>
      <p:bldP spid="66575" grpId="0" animBg="1"/>
      <p:bldP spid="6657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endParaRPr lang="fr-FR" smtClean="0">
              <a:effectLst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ffectLst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0"/>
            <a:ext cx="9109075" cy="3959225"/>
            <a:chOff x="476" y="1570"/>
            <a:chExt cx="3474" cy="1860"/>
          </a:xfrm>
        </p:grpSpPr>
        <p:grpSp>
          <p:nvGrpSpPr>
            <p:cNvPr id="63493" name="Group 19"/>
            <p:cNvGrpSpPr>
              <a:grpSpLocks/>
            </p:cNvGrpSpPr>
            <p:nvPr/>
          </p:nvGrpSpPr>
          <p:grpSpPr bwMode="auto">
            <a:xfrm>
              <a:off x="2336" y="1570"/>
              <a:ext cx="1614" cy="1854"/>
              <a:chOff x="204" y="0"/>
              <a:chExt cx="1614" cy="1854"/>
            </a:xfrm>
          </p:grpSpPr>
          <p:pic>
            <p:nvPicPr>
              <p:cNvPr id="63494" name="Picture 2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04" y="0"/>
                <a:ext cx="1614" cy="18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495" name="Rectangle 21"/>
              <p:cNvSpPr>
                <a:spLocks noChangeArrowheads="1"/>
              </p:cNvSpPr>
              <p:nvPr/>
            </p:nvSpPr>
            <p:spPr bwMode="auto">
              <a:xfrm>
                <a:off x="612" y="119"/>
                <a:ext cx="907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fr-FR" sz="2400" b="1">
                    <a:solidFill>
                      <a:srgbClr val="FFFF66"/>
                    </a:solidFill>
                    <a:latin typeface="Garamond" pitchFamily="18" charset="0"/>
                    <a:cs typeface="Times New Roman" pitchFamily="18" charset="0"/>
                  </a:rPr>
                  <a:t>m</a:t>
                </a:r>
                <a:r>
                  <a:rPr lang="fr-FR" sz="2400" b="1">
                    <a:solidFill>
                      <a:srgbClr val="FFFF66"/>
                    </a:solidFill>
                    <a:latin typeface="Times New Roman" pitchFamily="18" charset="0"/>
                    <a:cs typeface="Times New Roman" pitchFamily="18" charset="0"/>
                  </a:rPr>
                  <a:t>é</a:t>
                </a:r>
                <a:r>
                  <a:rPr lang="fr-FR" sz="2400" b="1">
                    <a:solidFill>
                      <a:srgbClr val="FFFF66"/>
                    </a:solidFill>
                    <a:latin typeface="Garamond" pitchFamily="18" charset="0"/>
                    <a:cs typeface="Times New Roman" pitchFamily="18" charset="0"/>
                  </a:rPr>
                  <a:t>thanol</a:t>
                </a:r>
              </a:p>
            </p:txBody>
          </p:sp>
        </p:grpSp>
        <p:grpSp>
          <p:nvGrpSpPr>
            <p:cNvPr id="63496" name="Group 22"/>
            <p:cNvGrpSpPr>
              <a:grpSpLocks/>
            </p:cNvGrpSpPr>
            <p:nvPr/>
          </p:nvGrpSpPr>
          <p:grpSpPr bwMode="auto">
            <a:xfrm>
              <a:off x="476" y="1570"/>
              <a:ext cx="1872" cy="1860"/>
              <a:chOff x="3651" y="2523"/>
              <a:chExt cx="1872" cy="1578"/>
            </a:xfrm>
          </p:grpSpPr>
          <p:pic>
            <p:nvPicPr>
              <p:cNvPr id="63497" name="Picture 2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51" y="2523"/>
                <a:ext cx="1872" cy="15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498" name="Rectangle 24"/>
              <p:cNvSpPr>
                <a:spLocks noChangeArrowheads="1"/>
              </p:cNvSpPr>
              <p:nvPr/>
            </p:nvSpPr>
            <p:spPr bwMode="auto">
              <a:xfrm>
                <a:off x="4059" y="2568"/>
                <a:ext cx="907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fr-FR" sz="2400" b="1">
                    <a:solidFill>
                      <a:srgbClr val="FFFF66"/>
                    </a:solidFill>
                    <a:latin typeface="Times New Roman" pitchFamily="18" charset="0"/>
                    <a:cs typeface="Times New Roman" pitchFamily="18" charset="0"/>
                  </a:rPr>
                  <a:t>é</a:t>
                </a:r>
                <a:r>
                  <a:rPr lang="fr-FR" sz="2400" b="1">
                    <a:solidFill>
                      <a:srgbClr val="FFFF66"/>
                    </a:solidFill>
                    <a:latin typeface="Garamond" pitchFamily="18" charset="0"/>
                    <a:cs typeface="Times New Roman" pitchFamily="18" charset="0"/>
                  </a:rPr>
                  <a:t>thanol</a:t>
                </a:r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90538" y="3284538"/>
            <a:ext cx="8329612" cy="3573462"/>
            <a:chOff x="1338" y="1253"/>
            <a:chExt cx="3016" cy="2515"/>
          </a:xfrm>
        </p:grpSpPr>
        <p:pic>
          <p:nvPicPr>
            <p:cNvPr id="63500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38" y="1253"/>
              <a:ext cx="3016" cy="2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1" name="Rectangle 27"/>
            <p:cNvSpPr>
              <a:spLocks noChangeArrowheads="1"/>
            </p:cNvSpPr>
            <p:nvPr/>
          </p:nvSpPr>
          <p:spPr bwMode="auto">
            <a:xfrm>
              <a:off x="1474" y="1480"/>
              <a:ext cx="1179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2400" b="1">
                  <a:solidFill>
                    <a:srgbClr val="FFFF66"/>
                  </a:solidFill>
                  <a:latin typeface="Garamond" pitchFamily="18" charset="0"/>
                  <a:cs typeface="Times New Roman" pitchFamily="18" charset="0"/>
                </a:rPr>
                <a:t>Propan-1-ol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375"/>
            <a:ext cx="133191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4067175" y="188913"/>
            <a:ext cx="4859338" cy="86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 المجموعة الحمضية الكربوكسيلية  </a:t>
            </a:r>
            <a:endParaRPr lang="fr-FR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1619250" y="2133600"/>
            <a:ext cx="2803525" cy="863600"/>
          </a:xfrm>
          <a:prstGeom prst="ellipse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صيغتها</a:t>
            </a:r>
            <a:r>
              <a:rPr lang="ar-DZ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العامة</a:t>
            </a:r>
            <a:endParaRPr lang="fr-FR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87450" y="620713"/>
            <a:ext cx="720725" cy="938212"/>
            <a:chOff x="839" y="299"/>
            <a:chExt cx="454" cy="591"/>
          </a:xfrm>
        </p:grpSpPr>
        <p:grpSp>
          <p:nvGrpSpPr>
            <p:cNvPr id="43033" name="Group 6"/>
            <p:cNvGrpSpPr>
              <a:grpSpLocks/>
            </p:cNvGrpSpPr>
            <p:nvPr/>
          </p:nvGrpSpPr>
          <p:grpSpPr bwMode="auto">
            <a:xfrm>
              <a:off x="1156" y="299"/>
              <a:ext cx="137" cy="591"/>
              <a:chOff x="793" y="255"/>
              <a:chExt cx="137" cy="591"/>
            </a:xfrm>
          </p:grpSpPr>
          <p:grpSp>
            <p:nvGrpSpPr>
              <p:cNvPr id="43035" name="Group 7"/>
              <p:cNvGrpSpPr>
                <a:grpSpLocks/>
              </p:cNvGrpSpPr>
              <p:nvPr/>
            </p:nvGrpSpPr>
            <p:grpSpPr bwMode="auto">
              <a:xfrm flipH="1">
                <a:off x="793" y="255"/>
                <a:ext cx="136" cy="181"/>
                <a:chOff x="793" y="2840"/>
                <a:chExt cx="137" cy="227"/>
              </a:xfrm>
            </p:grpSpPr>
            <p:sp>
              <p:nvSpPr>
                <p:cNvPr id="43037" name="Line 8"/>
                <p:cNvSpPr>
                  <a:spLocks noChangeShapeType="1"/>
                </p:cNvSpPr>
                <p:nvPr/>
              </p:nvSpPr>
              <p:spPr bwMode="auto">
                <a:xfrm>
                  <a:off x="793" y="2840"/>
                  <a:ext cx="46" cy="227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43038" name="Line 9"/>
                <p:cNvSpPr>
                  <a:spLocks noChangeShapeType="1"/>
                </p:cNvSpPr>
                <p:nvPr/>
              </p:nvSpPr>
              <p:spPr bwMode="auto">
                <a:xfrm>
                  <a:off x="884" y="2840"/>
                  <a:ext cx="46" cy="227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  <p:sp>
            <p:nvSpPr>
              <p:cNvPr id="43036" name="Line 10"/>
              <p:cNvSpPr>
                <a:spLocks noChangeShapeType="1"/>
              </p:cNvSpPr>
              <p:nvPr/>
            </p:nvSpPr>
            <p:spPr bwMode="auto">
              <a:xfrm>
                <a:off x="839" y="709"/>
                <a:ext cx="91" cy="137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43034" name="Line 11"/>
            <p:cNvSpPr>
              <a:spLocks noChangeShapeType="1"/>
            </p:cNvSpPr>
            <p:nvPr/>
          </p:nvSpPr>
          <p:spPr bwMode="auto">
            <a:xfrm>
              <a:off x="839" y="572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67596" name="AutoShape 12"/>
          <p:cNvSpPr>
            <a:spLocks noChangeArrowheads="1"/>
          </p:cNvSpPr>
          <p:nvPr/>
        </p:nvSpPr>
        <p:spPr bwMode="auto">
          <a:xfrm>
            <a:off x="250825" y="215900"/>
            <a:ext cx="2305050" cy="1844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FF00"/>
                </a:solidFill>
                <a:latin typeface="Tahoma" pitchFamily="34" charset="0"/>
              </a:rPr>
              <a:t>                     O     </a:t>
            </a:r>
          </a:p>
          <a:p>
            <a:pPr algn="ctr"/>
            <a:endParaRPr lang="fr-FR" sz="20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FR" sz="2000" b="1">
                <a:solidFill>
                  <a:srgbClr val="FFFF00"/>
                </a:solidFill>
                <a:latin typeface="Tahoma" pitchFamily="34" charset="0"/>
              </a:rPr>
              <a:t>R         C</a:t>
            </a:r>
          </a:p>
          <a:p>
            <a:pPr algn="ctr"/>
            <a:endParaRPr lang="fr-FR" sz="20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FR" sz="2400" b="1">
                <a:solidFill>
                  <a:srgbClr val="FFFF00"/>
                </a:solidFill>
                <a:latin typeface="Tahoma" pitchFamily="34" charset="0"/>
              </a:rPr>
              <a:t>                 OH</a:t>
            </a:r>
          </a:p>
        </p:txBody>
      </p:sp>
      <p:sp>
        <p:nvSpPr>
          <p:cNvPr id="67597" name="Oval 13"/>
          <p:cNvSpPr>
            <a:spLocks noChangeArrowheads="1"/>
          </p:cNvSpPr>
          <p:nvPr/>
        </p:nvSpPr>
        <p:spPr bwMode="auto">
          <a:xfrm>
            <a:off x="2124075" y="32131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8" name="AutoShape 14"/>
          <p:cNvSpPr>
            <a:spLocks noChangeArrowheads="1"/>
          </p:cNvSpPr>
          <p:nvPr/>
        </p:nvSpPr>
        <p:spPr bwMode="auto">
          <a:xfrm>
            <a:off x="3419475" y="1196975"/>
            <a:ext cx="2016125" cy="5746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تتميز بمجموعة</a:t>
            </a:r>
            <a:endParaRPr lang="fr-FR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6084888" y="4437063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endParaRPr lang="fr-FR" sz="2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5508625" y="5661025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CH(</a:t>
            </a:r>
            <a:r>
              <a:rPr lang="en-US" sz="2800" b="1">
                <a:solidFill>
                  <a:srgbClr val="FFFF66"/>
                </a:solidFill>
                <a:latin typeface="Garamond" pitchFamily="18" charset="0"/>
                <a:cs typeface="Times New Roman" pitchFamily="18" charset="0"/>
              </a:rPr>
              <a:t>CH</a:t>
            </a:r>
            <a:r>
              <a:rPr lang="en-US" sz="2800" b="1" baseline="-25000">
                <a:solidFill>
                  <a:srgbClr val="FFFF66"/>
                </a:solidFill>
                <a:latin typeface="Garamond" pitchFamily="18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FFFF66"/>
                </a:solidFill>
                <a:latin typeface="Garamond" pitchFamily="18" charset="0"/>
                <a:cs typeface="Times New Roman" pitchFamily="18" charset="0"/>
              </a:rPr>
              <a:t>)</a:t>
            </a:r>
            <a:r>
              <a:rPr lang="en-US" sz="2000" b="1">
                <a:solidFill>
                  <a:srgbClr val="FFFF66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endParaRPr lang="fr-FR" sz="28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1" name="AutoShape 17"/>
          <p:cNvSpPr>
            <a:spLocks noChangeArrowheads="1"/>
          </p:cNvSpPr>
          <p:nvPr/>
        </p:nvSpPr>
        <p:spPr bwMode="auto">
          <a:xfrm>
            <a:off x="5292725" y="2060575"/>
            <a:ext cx="3851275" cy="2305050"/>
          </a:xfrm>
          <a:prstGeom prst="verticalScroll">
            <a:avLst>
              <a:gd name="adj" fmla="val 19986"/>
            </a:avLst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0000"/>
                </a:solidFill>
                <a:latin typeface="Tahoma" pitchFamily="34" charset="0"/>
              </a:rPr>
              <a:t>تسمى من اسم الالكان </a:t>
            </a:r>
          </a:p>
          <a:p>
            <a:pPr algn="ctr" rtl="1"/>
            <a:r>
              <a:rPr lang="ar-SA" sz="2400" b="1">
                <a:solidFill>
                  <a:srgbClr val="FF0000"/>
                </a:solidFill>
                <a:latin typeface="Tahoma" pitchFamily="34" charset="0"/>
              </a:rPr>
              <a:t>المشتق مع اضافة </a:t>
            </a:r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oique</a:t>
            </a:r>
          </a:p>
          <a:p>
            <a:pPr algn="ctr" rtl="1"/>
            <a:r>
              <a:rPr lang="ar-SA" sz="2400" b="1">
                <a:solidFill>
                  <a:srgbClr val="FF0000"/>
                </a:solidFill>
                <a:latin typeface="Tahoma" pitchFamily="34" charset="0"/>
              </a:rPr>
              <a:t>ويسبق بكلمة </a:t>
            </a:r>
            <a:r>
              <a:rPr lang="fr-FR" sz="2000" b="1">
                <a:solidFill>
                  <a:srgbClr val="FF0000"/>
                </a:solidFill>
                <a:latin typeface="Tahoma" pitchFamily="34" charset="0"/>
              </a:rPr>
              <a:t>acide</a:t>
            </a: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5940425" y="2060575"/>
            <a:ext cx="2843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 sz="2000" b="1">
                <a:solidFill>
                  <a:srgbClr val="FF0000"/>
                </a:solidFill>
                <a:latin typeface="Garamond" pitchFamily="18" charset="0"/>
              </a:rPr>
              <a:t>تسمية الأحماض الكربوكسيلية</a:t>
            </a:r>
            <a:r>
              <a:rPr lang="ar-SA" b="1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fr-FR" b="1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5435600" y="5084763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endParaRPr lang="fr-FR" sz="28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34925" y="4395788"/>
            <a:ext cx="338455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Acide de méthanoique</a:t>
            </a:r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3563938" y="45085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حمض</a:t>
            </a: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الميتانويك </a:t>
            </a:r>
            <a:endParaRPr lang="fr-FR" sz="24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3708400" y="5084763"/>
            <a:ext cx="20161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حمض</a:t>
            </a: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الايثانويك </a:t>
            </a:r>
            <a:endParaRPr lang="fr-FR" sz="24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-36513" y="4972050"/>
            <a:ext cx="3384551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Acide de éthanoique</a:t>
            </a:r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34925" y="5661025"/>
            <a:ext cx="34575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Acide 2-</a:t>
            </a:r>
            <a:r>
              <a:rPr lang="fr-FR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méthylproanoique</a:t>
            </a:r>
            <a:endParaRPr lang="fr-FR" sz="2800" b="1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268538" y="4005263"/>
            <a:ext cx="3670300" cy="2852737"/>
            <a:chOff x="1746" y="2704"/>
            <a:chExt cx="1950" cy="1616"/>
          </a:xfrm>
        </p:grpSpPr>
        <p:pic>
          <p:nvPicPr>
            <p:cNvPr id="43031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46" y="2704"/>
              <a:ext cx="1950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32" name="Rectangle 27"/>
            <p:cNvSpPr>
              <a:spLocks noChangeArrowheads="1"/>
            </p:cNvSpPr>
            <p:nvPr/>
          </p:nvSpPr>
          <p:spPr bwMode="auto">
            <a:xfrm>
              <a:off x="2200" y="2779"/>
              <a:ext cx="145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fr-FR" sz="1600" b="1">
                  <a:solidFill>
                    <a:srgbClr val="FFFF66"/>
                  </a:solidFill>
                  <a:latin typeface="Times New Roman" pitchFamily="18" charset="0"/>
                  <a:cs typeface="Times New Roman" pitchFamily="18" charset="0"/>
                </a:rPr>
                <a:t>CH3-CH(CH3)-COOH</a:t>
              </a:r>
              <a:r>
                <a:rPr lang="fr-FR" sz="16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268538" y="4005263"/>
            <a:ext cx="3671887" cy="2852737"/>
            <a:chOff x="431" y="2659"/>
            <a:chExt cx="1633" cy="1661"/>
          </a:xfrm>
        </p:grpSpPr>
        <p:pic>
          <p:nvPicPr>
            <p:cNvPr id="43029" name="Picture 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1" y="2659"/>
              <a:ext cx="1633" cy="1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30" name="Rectangle 30"/>
            <p:cNvSpPr>
              <a:spLocks noChangeArrowheads="1"/>
            </p:cNvSpPr>
            <p:nvPr/>
          </p:nvSpPr>
          <p:spPr bwMode="auto">
            <a:xfrm>
              <a:off x="521" y="2712"/>
              <a:ext cx="1451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fr-FR" sz="1600" b="1">
                  <a:solidFill>
                    <a:srgbClr val="FFFF66"/>
                  </a:solidFill>
                  <a:latin typeface="Times New Roman" pitchFamily="18" charset="0"/>
                  <a:cs typeface="Times New Roman" pitchFamily="18" charset="0"/>
                </a:rPr>
                <a:t>CH3-CH(CH3)-COOH</a:t>
              </a:r>
              <a:r>
                <a:rPr lang="fr-FR" sz="16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1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 tmFilter="0,0; .5, 1; 1, 1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 tmFilter="0,0; .5, 1; 1, 1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 tmFilter="0,0; .5, 1; 1, 1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nimBg="1" autoUpdateAnimBg="0"/>
      <p:bldP spid="67588" grpId="0" animBg="1" autoUpdateAnimBg="0"/>
      <p:bldP spid="67596" grpId="0" animBg="1"/>
      <p:bldP spid="67597" grpId="0" animBg="1"/>
      <p:bldP spid="67598" grpId="0" animBg="1" autoUpdateAnimBg="0"/>
      <p:bldP spid="67599" grpId="0" autoUpdateAnimBg="0"/>
      <p:bldP spid="67600" grpId="0" autoUpdateAnimBg="0"/>
      <p:bldP spid="67601" grpId="0" animBg="1"/>
      <p:bldP spid="67602" grpId="0"/>
      <p:bldP spid="67603" grpId="0" autoUpdateAnimBg="0"/>
      <p:bldP spid="67604" grpId="0" autoUpdateAnimBg="0"/>
      <p:bldP spid="67605" grpId="0" autoUpdateAnimBg="0"/>
      <p:bldP spid="67606" grpId="0" autoUpdateAnimBg="0"/>
      <p:bldP spid="67607" grpId="0" autoUpdateAnimBg="0"/>
      <p:bldP spid="6760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79388" y="1412875"/>
            <a:ext cx="5638800" cy="3124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H  H  H     </a:t>
            </a:r>
          </a:p>
          <a:p>
            <a:pPr algn="ctr"/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H-C-C-C-H  </a:t>
            </a:r>
          </a:p>
          <a:p>
            <a:pPr algn="ctr"/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 H H  </a:t>
            </a:r>
            <a:endParaRPr lang="fr-FR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581400" y="228600"/>
            <a:ext cx="1524000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8</a:t>
            </a:r>
            <a:endParaRPr lang="fr-FR" sz="2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11413" y="2565400"/>
            <a:ext cx="938212" cy="236538"/>
            <a:chOff x="1519" y="1421"/>
            <a:chExt cx="591" cy="253"/>
          </a:xfrm>
        </p:grpSpPr>
        <p:grpSp>
          <p:nvGrpSpPr>
            <p:cNvPr id="8206" name="Group 5"/>
            <p:cNvGrpSpPr>
              <a:grpSpLocks/>
            </p:cNvGrpSpPr>
            <p:nvPr/>
          </p:nvGrpSpPr>
          <p:grpSpPr bwMode="auto">
            <a:xfrm>
              <a:off x="1519" y="1421"/>
              <a:ext cx="273" cy="253"/>
              <a:chOff x="1519" y="1421"/>
              <a:chExt cx="273" cy="253"/>
            </a:xfrm>
          </p:grpSpPr>
          <p:sp>
            <p:nvSpPr>
              <p:cNvPr id="8208" name="Line 6"/>
              <p:cNvSpPr>
                <a:spLocks noChangeShapeType="1"/>
              </p:cNvSpPr>
              <p:nvPr/>
            </p:nvSpPr>
            <p:spPr bwMode="auto">
              <a:xfrm>
                <a:off x="1519" y="1421"/>
                <a:ext cx="1" cy="24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8209" name="Line 7"/>
              <p:cNvSpPr>
                <a:spLocks noChangeShapeType="1"/>
              </p:cNvSpPr>
              <p:nvPr/>
            </p:nvSpPr>
            <p:spPr bwMode="auto">
              <a:xfrm>
                <a:off x="1791" y="1434"/>
                <a:ext cx="1" cy="24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8207" name="Line 8"/>
            <p:cNvSpPr>
              <a:spLocks noChangeShapeType="1"/>
            </p:cNvSpPr>
            <p:nvPr/>
          </p:nvSpPr>
          <p:spPr bwMode="auto">
            <a:xfrm>
              <a:off x="2109" y="1434"/>
              <a:ext cx="1" cy="2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484438" y="3213100"/>
            <a:ext cx="793750" cy="144463"/>
            <a:chOff x="1565" y="2069"/>
            <a:chExt cx="500" cy="240"/>
          </a:xfrm>
        </p:grpSpPr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>
              <a:off x="2064" y="2069"/>
              <a:ext cx="1" cy="2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1791" y="2069"/>
              <a:ext cx="1" cy="24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1565" y="2069"/>
              <a:ext cx="1" cy="2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659563" y="2276475"/>
            <a:ext cx="2209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latin typeface="Times New Roman" pitchFamily="18" charset="0"/>
                <a:cs typeface="Times New Roman" pitchFamily="18" charset="0"/>
              </a:rPr>
              <a:t>صيغ</a:t>
            </a:r>
            <a:r>
              <a:rPr lang="ar-DZ" sz="2800" b="1">
                <a:latin typeface="Times New Roman" pitchFamily="18" charset="0"/>
                <a:cs typeface="Times New Roman" pitchFamily="18" charset="0"/>
              </a:rPr>
              <a:t>ت</a:t>
            </a:r>
            <a:r>
              <a:rPr lang="ar-SA" sz="2800" b="1">
                <a:latin typeface="Times New Roman" pitchFamily="18" charset="0"/>
                <a:cs typeface="Times New Roman" pitchFamily="18" charset="0"/>
              </a:rPr>
              <a:t>ة المفصلة</a:t>
            </a:r>
            <a:endParaRPr lang="fr-FR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Rectangle 14"/>
          <p:cNvSpPr>
            <a:spLocks noChangeArrowheads="1"/>
          </p:cNvSpPr>
          <p:nvPr/>
        </p:nvSpPr>
        <p:spPr bwMode="auto">
          <a:xfrm>
            <a:off x="1979613" y="5229225"/>
            <a:ext cx="2286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sz="2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7235825" y="908050"/>
            <a:ext cx="16335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latin typeface="Times New Roman" pitchFamily="18" charset="0"/>
                <a:cs typeface="Times New Roman" pitchFamily="18" charset="0"/>
              </a:rPr>
              <a:t>تذكير </a:t>
            </a:r>
            <a:endParaRPr lang="fr-FR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1476375" y="5229225"/>
            <a:ext cx="288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FFFF00"/>
                </a:solidFill>
                <a:latin typeface="Garamond" pitchFamily="18" charset="0"/>
              </a:rPr>
              <a:t>CH</a:t>
            </a:r>
            <a:r>
              <a:rPr lang="fr-FR" sz="2000" b="1">
                <a:solidFill>
                  <a:srgbClr val="FFFF00"/>
                </a:solidFill>
                <a:latin typeface="Garamond" pitchFamily="18" charset="0"/>
              </a:rPr>
              <a:t>3</a:t>
            </a:r>
            <a:r>
              <a:rPr lang="fr-FR" sz="2800" b="1">
                <a:solidFill>
                  <a:srgbClr val="FFFF00"/>
                </a:solidFill>
                <a:latin typeface="Garamond" pitchFamily="18" charset="0"/>
              </a:rPr>
              <a:t>-CH</a:t>
            </a:r>
            <a:r>
              <a:rPr lang="fr-FR" sz="2000" b="1">
                <a:solidFill>
                  <a:srgbClr val="FFFF00"/>
                </a:solidFill>
                <a:latin typeface="Garamond" pitchFamily="18" charset="0"/>
              </a:rPr>
              <a:t>2</a:t>
            </a:r>
            <a:r>
              <a:rPr lang="fr-FR" sz="2800" b="1">
                <a:solidFill>
                  <a:srgbClr val="FFFF00"/>
                </a:solidFill>
                <a:latin typeface="Garamond" pitchFamily="18" charset="0"/>
              </a:rPr>
              <a:t>-CH</a:t>
            </a:r>
            <a:r>
              <a:rPr lang="fr-FR" sz="2000" b="1">
                <a:solidFill>
                  <a:srgbClr val="FFFF00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5651500" y="5589588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 sz="2800" b="1">
                <a:latin typeface="Garamond" pitchFamily="18" charset="0"/>
              </a:rPr>
              <a:t>صيغ</a:t>
            </a:r>
            <a:r>
              <a:rPr lang="ar-DZ" sz="2800" b="1">
                <a:latin typeface="Garamond" pitchFamily="18" charset="0"/>
              </a:rPr>
              <a:t>ت</a:t>
            </a:r>
            <a:r>
              <a:rPr lang="ar-SA" sz="2800" b="1">
                <a:latin typeface="Garamond" pitchFamily="18" charset="0"/>
              </a:rPr>
              <a:t>ة النصف</a:t>
            </a:r>
            <a:r>
              <a:rPr lang="ar-DZ" sz="2800" b="1">
                <a:latin typeface="Garamond" pitchFamily="18" charset="0"/>
              </a:rPr>
              <a:t> ال</a:t>
            </a:r>
            <a:r>
              <a:rPr lang="ar-SA" sz="2800" b="1">
                <a:latin typeface="Garamond" pitchFamily="18" charset="0"/>
              </a:rPr>
              <a:t>مفصلة</a:t>
            </a:r>
            <a:endParaRPr lang="fr-FR" sz="2800" b="1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tmFilter="0,0; .5, 1; 1, 1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tmFilter="0,0; .5, 1; 1, 1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tmFilter="0,0; .5, 1; 1, 1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animBg="1"/>
      <p:bldP spid="32781" grpId="0"/>
      <p:bldP spid="32783" grpId="0"/>
      <p:bldP spid="32784" grpId="0"/>
      <p:bldP spid="3278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563938" y="1557338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هي مجموعة  تميز عائلة اللألدهيد و الكيوتونات</a:t>
            </a:r>
            <a:endParaRPr lang="fr-FR" sz="2400" b="1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4067175" y="377825"/>
            <a:ext cx="4859338" cy="86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 المجموعة الو</a:t>
            </a:r>
            <a:r>
              <a:rPr lang="ar-DZ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ظ</a:t>
            </a:r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يفية الكربونيلية 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4716463" y="2133600"/>
            <a:ext cx="4176712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ar-SA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عندما ترتبط هذه المجموعة بجذر </a:t>
            </a:r>
          </a:p>
          <a:p>
            <a:pPr algn="ctr"/>
            <a:r>
              <a:rPr lang="ar-SA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ألكيلي نحصل على الدهيد </a:t>
            </a:r>
          </a:p>
          <a:p>
            <a:pPr algn="ctr" rtl="1"/>
            <a:endParaRPr lang="fr-FR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5651500" y="3284538"/>
            <a:ext cx="2592388" cy="998537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صيغتها</a:t>
            </a:r>
            <a:r>
              <a:rPr lang="ar-DZ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العامة</a:t>
            </a:r>
            <a:endParaRPr lang="fr-FR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7272338" y="5634038"/>
            <a:ext cx="1871662" cy="9350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  <a:latin typeface="Tahoma" pitchFamily="34" charset="0"/>
              </a:rPr>
              <a:t>R-COH</a:t>
            </a:r>
            <a:endParaRPr lang="fr-FR" sz="240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8615" name="AutoShape 7"/>
          <p:cNvSpPr>
            <a:spLocks noChangeArrowheads="1"/>
          </p:cNvSpPr>
          <p:nvPr/>
        </p:nvSpPr>
        <p:spPr bwMode="auto">
          <a:xfrm>
            <a:off x="323850" y="0"/>
            <a:ext cx="2016125" cy="1844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FFFF00"/>
                </a:solidFill>
                <a:latin typeface="Tahoma" pitchFamily="34" charset="0"/>
              </a:rPr>
              <a:t>              O     </a:t>
            </a:r>
          </a:p>
          <a:p>
            <a:pPr algn="ctr"/>
            <a:endParaRPr lang="fr-FR" sz="20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FR" sz="20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  <a:p>
            <a:pPr algn="ctr"/>
            <a:endParaRPr lang="fr-FR" sz="20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FR" sz="2400" b="1">
                <a:solidFill>
                  <a:srgbClr val="FFFF00"/>
                </a:solidFill>
                <a:latin typeface="Tahoma" pitchFamily="34" charset="0"/>
              </a:rPr>
              <a:t>         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00113" y="476250"/>
            <a:ext cx="720725" cy="938213"/>
            <a:chOff x="839" y="299"/>
            <a:chExt cx="454" cy="591"/>
          </a:xfrm>
        </p:grpSpPr>
        <p:grpSp>
          <p:nvGrpSpPr>
            <p:cNvPr id="44056" name="Group 9"/>
            <p:cNvGrpSpPr>
              <a:grpSpLocks/>
            </p:cNvGrpSpPr>
            <p:nvPr/>
          </p:nvGrpSpPr>
          <p:grpSpPr bwMode="auto">
            <a:xfrm>
              <a:off x="1156" y="299"/>
              <a:ext cx="137" cy="591"/>
              <a:chOff x="793" y="255"/>
              <a:chExt cx="137" cy="591"/>
            </a:xfrm>
          </p:grpSpPr>
          <p:grpSp>
            <p:nvGrpSpPr>
              <p:cNvPr id="44058" name="Group 10"/>
              <p:cNvGrpSpPr>
                <a:grpSpLocks/>
              </p:cNvGrpSpPr>
              <p:nvPr/>
            </p:nvGrpSpPr>
            <p:grpSpPr bwMode="auto">
              <a:xfrm flipH="1">
                <a:off x="793" y="255"/>
                <a:ext cx="136" cy="181"/>
                <a:chOff x="793" y="2840"/>
                <a:chExt cx="137" cy="227"/>
              </a:xfrm>
            </p:grpSpPr>
            <p:sp>
              <p:nvSpPr>
                <p:cNvPr id="44060" name="Line 11"/>
                <p:cNvSpPr>
                  <a:spLocks noChangeShapeType="1"/>
                </p:cNvSpPr>
                <p:nvPr/>
              </p:nvSpPr>
              <p:spPr bwMode="auto">
                <a:xfrm>
                  <a:off x="793" y="2840"/>
                  <a:ext cx="46" cy="227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  <p:sp>
              <p:nvSpPr>
                <p:cNvPr id="44061" name="Line 12"/>
                <p:cNvSpPr>
                  <a:spLocks noChangeShapeType="1"/>
                </p:cNvSpPr>
                <p:nvPr/>
              </p:nvSpPr>
              <p:spPr bwMode="auto">
                <a:xfrm>
                  <a:off x="884" y="2840"/>
                  <a:ext cx="46" cy="227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CH"/>
                </a:p>
              </p:txBody>
            </p:sp>
          </p:grpSp>
          <p:sp>
            <p:nvSpPr>
              <p:cNvPr id="44059" name="Line 13"/>
              <p:cNvSpPr>
                <a:spLocks noChangeShapeType="1"/>
              </p:cNvSpPr>
              <p:nvPr/>
            </p:nvSpPr>
            <p:spPr bwMode="auto">
              <a:xfrm>
                <a:off x="839" y="709"/>
                <a:ext cx="91" cy="137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44057" name="Line 14"/>
            <p:cNvSpPr>
              <a:spLocks noChangeShapeType="1"/>
            </p:cNvSpPr>
            <p:nvPr/>
          </p:nvSpPr>
          <p:spPr bwMode="auto">
            <a:xfrm>
              <a:off x="839" y="572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4356100" y="2205038"/>
            <a:ext cx="71438" cy="4392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>
            <a:off x="0" y="2060575"/>
            <a:ext cx="4067175" cy="12969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endParaRPr lang="ar-SA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SA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وعندما ترتبط هذه المجموعة </a:t>
            </a:r>
          </a:p>
          <a:p>
            <a:pPr algn="ctr" rtl="1"/>
            <a:r>
              <a:rPr lang="ar-SA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بجذرين ألكيليليين نحصل</a:t>
            </a:r>
          </a:p>
          <a:p>
            <a:pPr algn="ctr" rtl="1"/>
            <a:r>
              <a:rPr lang="ar-SA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على عائلة الكيوتونات</a:t>
            </a:r>
          </a:p>
          <a:p>
            <a:pPr algn="ctr" rtl="1"/>
            <a:endParaRPr lang="fr-FR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5" name="AutoShape 17"/>
          <p:cNvSpPr>
            <a:spLocks noChangeArrowheads="1"/>
          </p:cNvSpPr>
          <p:nvPr/>
        </p:nvSpPr>
        <p:spPr bwMode="auto">
          <a:xfrm>
            <a:off x="2555875" y="5705475"/>
            <a:ext cx="1871663" cy="9350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  <a:latin typeface="Tahoma" pitchFamily="34" charset="0"/>
              </a:rPr>
              <a:t>R-CO-R</a:t>
            </a:r>
            <a:endParaRPr lang="fr-FR" sz="240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8626" name="AutoShape 18"/>
          <p:cNvSpPr>
            <a:spLocks noChangeArrowheads="1"/>
          </p:cNvSpPr>
          <p:nvPr/>
        </p:nvSpPr>
        <p:spPr bwMode="auto">
          <a:xfrm>
            <a:off x="179388" y="5202238"/>
            <a:ext cx="1979612" cy="15843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>
                <a:solidFill>
                  <a:srgbClr val="FFFF00"/>
                </a:solidFill>
                <a:latin typeface="Tahoma" pitchFamily="34" charset="0"/>
              </a:rPr>
              <a:t>       O    </a:t>
            </a:r>
          </a:p>
          <a:p>
            <a:pPr algn="ctr"/>
            <a:endParaRPr lang="fr-FR" sz="28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FR" sz="2800" b="1">
                <a:solidFill>
                  <a:srgbClr val="FFFF00"/>
                </a:solidFill>
                <a:latin typeface="Tahoma" pitchFamily="34" charset="0"/>
              </a:rPr>
              <a:t>R-C - R</a:t>
            </a:r>
          </a:p>
        </p:txBody>
      </p:sp>
      <p:sp>
        <p:nvSpPr>
          <p:cNvPr id="68627" name="Oval 19"/>
          <p:cNvSpPr>
            <a:spLocks noChangeArrowheads="1"/>
          </p:cNvSpPr>
          <p:nvPr/>
        </p:nvSpPr>
        <p:spPr bwMode="auto">
          <a:xfrm>
            <a:off x="1187450" y="3357563"/>
            <a:ext cx="2016125" cy="998537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صيغتها</a:t>
            </a:r>
            <a:r>
              <a:rPr lang="ar-DZ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العامة</a:t>
            </a:r>
            <a:endParaRPr lang="fr-FR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 flipH="1">
            <a:off x="1116013" y="5876925"/>
            <a:ext cx="215900" cy="287338"/>
            <a:chOff x="793" y="2840"/>
            <a:chExt cx="137" cy="227"/>
          </a:xfrm>
        </p:grpSpPr>
        <p:sp>
          <p:nvSpPr>
            <p:cNvPr id="44054" name="Line 21"/>
            <p:cNvSpPr>
              <a:spLocks noChangeShapeType="1"/>
            </p:cNvSpPr>
            <p:nvPr/>
          </p:nvSpPr>
          <p:spPr bwMode="auto">
            <a:xfrm>
              <a:off x="793" y="2840"/>
              <a:ext cx="46" cy="2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4055" name="Line 22"/>
            <p:cNvSpPr>
              <a:spLocks noChangeShapeType="1"/>
            </p:cNvSpPr>
            <p:nvPr/>
          </p:nvSpPr>
          <p:spPr bwMode="auto">
            <a:xfrm>
              <a:off x="884" y="2840"/>
              <a:ext cx="46" cy="2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68631" name="AutoShape 23"/>
          <p:cNvSpPr>
            <a:spLocks noChangeArrowheads="1"/>
          </p:cNvSpPr>
          <p:nvPr/>
        </p:nvSpPr>
        <p:spPr bwMode="auto">
          <a:xfrm>
            <a:off x="2627313" y="881063"/>
            <a:ext cx="2016125" cy="5746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تتميز بمجموعة</a:t>
            </a:r>
            <a:endParaRPr lang="fr-FR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2" name="AutoShape 24"/>
          <p:cNvSpPr>
            <a:spLocks noChangeArrowheads="1"/>
          </p:cNvSpPr>
          <p:nvPr/>
        </p:nvSpPr>
        <p:spPr bwMode="auto">
          <a:xfrm>
            <a:off x="4716463" y="5273675"/>
            <a:ext cx="1979612" cy="15843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>
                <a:solidFill>
                  <a:srgbClr val="FFFF00"/>
                </a:solidFill>
                <a:latin typeface="Tahoma" pitchFamily="34" charset="0"/>
              </a:rPr>
              <a:t>       O    </a:t>
            </a:r>
          </a:p>
          <a:p>
            <a:pPr algn="ctr"/>
            <a:endParaRPr lang="fr-FR" sz="2800" b="1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fr-FR" sz="2800" b="1">
                <a:solidFill>
                  <a:srgbClr val="FFFF00"/>
                </a:solidFill>
                <a:latin typeface="Tahoma" pitchFamily="34" charset="0"/>
              </a:rPr>
              <a:t>R-C - H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 flipH="1">
            <a:off x="5580063" y="5949950"/>
            <a:ext cx="215900" cy="287338"/>
            <a:chOff x="793" y="2840"/>
            <a:chExt cx="137" cy="227"/>
          </a:xfrm>
        </p:grpSpPr>
        <p:sp>
          <p:nvSpPr>
            <p:cNvPr id="44052" name="Line 26"/>
            <p:cNvSpPr>
              <a:spLocks noChangeShapeType="1"/>
            </p:cNvSpPr>
            <p:nvPr/>
          </p:nvSpPr>
          <p:spPr bwMode="auto">
            <a:xfrm>
              <a:off x="793" y="2840"/>
              <a:ext cx="46" cy="2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  <p:sp>
          <p:nvSpPr>
            <p:cNvPr id="44053" name="Line 27"/>
            <p:cNvSpPr>
              <a:spLocks noChangeShapeType="1"/>
            </p:cNvSpPr>
            <p:nvPr/>
          </p:nvSpPr>
          <p:spPr bwMode="auto">
            <a:xfrm>
              <a:off x="884" y="2840"/>
              <a:ext cx="46" cy="2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68636" name="Oval 28"/>
          <p:cNvSpPr>
            <a:spLocks noChangeArrowheads="1"/>
          </p:cNvSpPr>
          <p:nvPr/>
        </p:nvSpPr>
        <p:spPr bwMode="auto">
          <a:xfrm>
            <a:off x="6011863" y="4365625"/>
            <a:ext cx="1944687" cy="720725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7" name="Oval 29"/>
          <p:cNvSpPr>
            <a:spLocks noChangeArrowheads="1"/>
          </p:cNvSpPr>
          <p:nvPr/>
        </p:nvSpPr>
        <p:spPr bwMode="auto">
          <a:xfrm>
            <a:off x="1187450" y="4292600"/>
            <a:ext cx="1944688" cy="719138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fr-FR" sz="2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3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1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1" grpId="0" animBg="1" autoUpdateAnimBg="0"/>
      <p:bldP spid="68612" grpId="0" animBg="1" autoUpdateAnimBg="0"/>
      <p:bldP spid="68613" grpId="0" animBg="1" autoUpdateAnimBg="0"/>
      <p:bldP spid="68615" grpId="0" animBg="1"/>
      <p:bldP spid="68623" grpId="0" animBg="1"/>
      <p:bldP spid="68631" grpId="0" animBg="1" autoUpdateAnimBg="0"/>
      <p:bldP spid="68632" grpId="0" animBg="1" autoUpdateAnimBg="0"/>
      <p:bldP spid="68636" grpId="0" animBg="1" autoUpdateAnimBg="0"/>
      <p:bldP spid="68637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 flipH="1">
            <a:off x="4572000" y="0"/>
            <a:ext cx="144463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9635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5580063" y="260350"/>
            <a:ext cx="2887662" cy="620713"/>
          </a:xfrm>
          <a:prstGeom prst="flowChartAlternateProcess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5E9EFF"/>
            </a:extrusionClr>
          </a:sp3d>
        </p:spPr>
        <p:txBody>
          <a:bodyPr>
            <a:flatTx/>
          </a:bodyPr>
          <a:lstStyle/>
          <a:p>
            <a:pPr algn="ct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DZ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تسمية </a:t>
            </a:r>
            <a:r>
              <a:rPr lang="ar-SA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الألـــــــدهيد</a:t>
            </a:r>
            <a:endParaRPr lang="fr-FR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684213" y="333375"/>
            <a:ext cx="2887662" cy="620713"/>
          </a:xfrm>
          <a:prstGeom prst="flowChartAlternateProcess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5E9EFF"/>
            </a:extrusionClr>
          </a:sp3d>
        </p:spPr>
        <p:txBody>
          <a:bodyPr>
            <a:flatTx/>
          </a:bodyPr>
          <a:lstStyle/>
          <a:p>
            <a:pPr marL="342900" indent="-342900" algn="ctr" rtl="1">
              <a:lnSpc>
                <a:spcPct val="90000"/>
              </a:lnSpc>
              <a:defRPr/>
            </a:pPr>
            <a:r>
              <a:rPr lang="ar-DZ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تسمية </a:t>
            </a:r>
            <a:r>
              <a:rPr lang="ar-SA" sz="32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الـــــكــــيتون </a:t>
            </a:r>
            <a:endParaRPr lang="fr-FR" sz="320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4859338" y="1341438"/>
            <a:ext cx="3744912" cy="647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يضاف الى الألكان  حرف (آل)     </a:t>
            </a:r>
            <a:r>
              <a:rPr lang="fr-FR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ar-SA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fr-FR" sz="2400" b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0" y="1268413"/>
            <a:ext cx="410527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يضاف الى الألكان  حرف (نون) </a:t>
            </a:r>
            <a:r>
              <a:rPr lang="fr-FR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none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5580063" y="2060575"/>
            <a:ext cx="2808287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مــيثـــان</a:t>
            </a:r>
            <a:r>
              <a:rPr lang="ar-SA" sz="24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مـيـثـنـــــ</a:t>
            </a:r>
            <a:r>
              <a:rPr lang="ar-SA" sz="24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ال</a:t>
            </a:r>
            <a:endParaRPr lang="fr-FR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0" y="2205038"/>
            <a:ext cx="40687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/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بــــــــــروبان </a:t>
            </a:r>
            <a:r>
              <a:rPr lang="ar-SA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ar-S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بــروبـــانـــــ</a:t>
            </a:r>
            <a:r>
              <a:rPr lang="ar-SA" sz="24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ون </a:t>
            </a:r>
            <a:endParaRPr lang="fr-FR" sz="2400" b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4859338" y="3213100"/>
            <a:ext cx="3960812" cy="1873250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Garamond" pitchFamily="18" charset="0"/>
              </a:rPr>
              <a:t>C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H</a:t>
            </a:r>
            <a:r>
              <a:rPr lang="fr-FR" sz="2000" b="1">
                <a:solidFill>
                  <a:srgbClr val="660033"/>
                </a:solidFill>
                <a:latin typeface="Garamond" pitchFamily="18" charset="0"/>
              </a:rPr>
              <a:t>3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 - </a:t>
            </a:r>
            <a:r>
              <a:rPr lang="fr-FR" sz="3200" b="1">
                <a:solidFill>
                  <a:srgbClr val="FF0000"/>
                </a:solidFill>
                <a:latin typeface="Garamond" pitchFamily="18" charset="0"/>
              </a:rPr>
              <a:t>C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H - </a:t>
            </a:r>
            <a:r>
              <a:rPr lang="fr-FR" sz="3200" b="1">
                <a:solidFill>
                  <a:srgbClr val="FF0000"/>
                </a:solidFill>
                <a:latin typeface="Garamond" pitchFamily="18" charset="0"/>
              </a:rPr>
              <a:t>C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H</a:t>
            </a:r>
            <a:r>
              <a:rPr lang="fr-FR" sz="2000" b="1">
                <a:solidFill>
                  <a:srgbClr val="660033"/>
                </a:solidFill>
                <a:latin typeface="Garamond" pitchFamily="18" charset="0"/>
              </a:rPr>
              <a:t>2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-</a:t>
            </a:r>
            <a:r>
              <a:rPr lang="fr-FR" sz="3200" b="1">
                <a:latin typeface="Garamond" pitchFamily="18" charset="0"/>
              </a:rPr>
              <a:t> </a:t>
            </a:r>
            <a:r>
              <a:rPr lang="fr-FR" sz="3200" b="1">
                <a:solidFill>
                  <a:srgbClr val="FF0000"/>
                </a:solidFill>
                <a:latin typeface="Garamond" pitchFamily="18" charset="0"/>
              </a:rPr>
              <a:t>C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-O</a:t>
            </a:r>
          </a:p>
          <a:p>
            <a:pPr algn="ctr"/>
            <a:endParaRPr lang="fr-FR" sz="3200" b="1">
              <a:latin typeface="Garamond" pitchFamily="18" charset="0"/>
            </a:endParaRPr>
          </a:p>
          <a:p>
            <a:pPr algn="ctr"/>
            <a:r>
              <a:rPr lang="fr-FR" sz="3200" b="1">
                <a:latin typeface="Garamond" pitchFamily="18" charset="0"/>
              </a:rPr>
              <a:t>                   </a:t>
            </a:r>
            <a:r>
              <a:rPr lang="fr-FR" sz="3200" b="1">
                <a:solidFill>
                  <a:srgbClr val="FF66FF"/>
                </a:solidFill>
                <a:latin typeface="Garamond" pitchFamily="18" charset="0"/>
              </a:rPr>
              <a:t>CH</a:t>
            </a:r>
            <a:r>
              <a:rPr lang="fr-FR" sz="2000" b="1">
                <a:solidFill>
                  <a:srgbClr val="FF66FF"/>
                </a:solidFill>
                <a:latin typeface="Garamond" pitchFamily="18" charset="0"/>
              </a:rPr>
              <a:t>3</a:t>
            </a:r>
            <a:r>
              <a:rPr lang="fr-FR" sz="3200" b="1">
                <a:latin typeface="Garamond" pitchFamily="18" charset="0"/>
              </a:rPr>
              <a:t>           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H </a:t>
            </a:r>
            <a:r>
              <a:rPr lang="fr-FR" sz="3200" b="1">
                <a:latin typeface="Garamond" pitchFamily="18" charset="0"/>
              </a:rPr>
              <a:t>           </a:t>
            </a:r>
          </a:p>
          <a:p>
            <a:pPr algn="ctr"/>
            <a:endParaRPr lang="fr-FR" sz="3200" b="1">
              <a:latin typeface="Garamond" pitchFamily="18" charset="0"/>
            </a:endParaRPr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flipV="1">
            <a:off x="8101013" y="3789363"/>
            <a:ext cx="0" cy="360362"/>
          </a:xfrm>
          <a:prstGeom prst="line">
            <a:avLst/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V="1">
            <a:off x="6084888" y="3789363"/>
            <a:ext cx="0" cy="360362"/>
          </a:xfrm>
          <a:prstGeom prst="line">
            <a:avLst/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4859338" y="5589588"/>
            <a:ext cx="3816350" cy="865187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600" b="1">
                <a:solidFill>
                  <a:srgbClr val="FF66FF"/>
                </a:solidFill>
                <a:latin typeface="Garamond" pitchFamily="18" charset="0"/>
              </a:rPr>
              <a:t>3-méthy</a:t>
            </a:r>
            <a:r>
              <a:rPr lang="fr-FR" sz="3600" b="1">
                <a:solidFill>
                  <a:srgbClr val="FF0000"/>
                </a:solidFill>
                <a:latin typeface="Garamond" pitchFamily="18" charset="0"/>
              </a:rPr>
              <a:t>butan</a:t>
            </a:r>
            <a:r>
              <a:rPr lang="fr-FR" sz="3600" b="1">
                <a:solidFill>
                  <a:srgbClr val="660033"/>
                </a:solidFill>
                <a:latin typeface="Garamond" pitchFamily="18" charset="0"/>
              </a:rPr>
              <a:t>al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250825" y="3213100"/>
            <a:ext cx="3959225" cy="1800225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 b="1">
              <a:solidFill>
                <a:srgbClr val="660033"/>
              </a:solidFill>
              <a:latin typeface="Garamond" pitchFamily="18" charset="0"/>
            </a:endParaRPr>
          </a:p>
          <a:p>
            <a:pPr algn="ctr"/>
            <a:r>
              <a:rPr lang="fr-FR" sz="3200" b="1">
                <a:solidFill>
                  <a:srgbClr val="FF0000"/>
                </a:solidFill>
                <a:latin typeface="Garamond" pitchFamily="18" charset="0"/>
              </a:rPr>
              <a:t>C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H</a:t>
            </a:r>
            <a:r>
              <a:rPr lang="fr-FR" sz="3200" b="1" baseline="-25000">
                <a:solidFill>
                  <a:srgbClr val="660033"/>
                </a:solidFill>
                <a:latin typeface="Garamond" pitchFamily="18" charset="0"/>
              </a:rPr>
              <a:t>3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 - </a:t>
            </a:r>
            <a:r>
              <a:rPr lang="fr-FR" sz="3200" b="1">
                <a:solidFill>
                  <a:srgbClr val="FF0000"/>
                </a:solidFill>
                <a:latin typeface="Garamond" pitchFamily="18" charset="0"/>
              </a:rPr>
              <a:t>C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 -O</a:t>
            </a:r>
          </a:p>
          <a:p>
            <a:pPr algn="ctr"/>
            <a:endParaRPr lang="fr-FR" sz="3200" b="1">
              <a:solidFill>
                <a:srgbClr val="660033"/>
              </a:solidFill>
              <a:latin typeface="Garamond" pitchFamily="18" charset="0"/>
            </a:endParaRPr>
          </a:p>
          <a:p>
            <a:pPr algn="ctr"/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                   </a:t>
            </a:r>
            <a:r>
              <a:rPr lang="fr-FR" sz="3200" b="1">
                <a:solidFill>
                  <a:srgbClr val="FF0000"/>
                </a:solidFill>
                <a:latin typeface="Garamond" pitchFamily="18" charset="0"/>
              </a:rPr>
              <a:t>C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H</a:t>
            </a:r>
            <a:r>
              <a:rPr lang="fr-FR" sz="3200" b="1" baseline="-25000">
                <a:solidFill>
                  <a:srgbClr val="660033"/>
                </a:solidFill>
                <a:latin typeface="Garamond" pitchFamily="18" charset="0"/>
              </a:rPr>
              <a:t>3</a:t>
            </a:r>
            <a:r>
              <a:rPr lang="fr-FR" sz="3200" b="1">
                <a:solidFill>
                  <a:srgbClr val="660033"/>
                </a:solidFill>
                <a:latin typeface="Garamond" pitchFamily="18" charset="0"/>
              </a:rPr>
              <a:t>          </a:t>
            </a:r>
          </a:p>
          <a:p>
            <a:pPr algn="ctr"/>
            <a:endParaRPr lang="fr-FR" sz="3200" b="1">
              <a:solidFill>
                <a:srgbClr val="660033"/>
              </a:solidFill>
              <a:latin typeface="Garamond" pitchFamily="18" charset="0"/>
            </a:endParaRPr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2735263" y="3573463"/>
            <a:ext cx="144462" cy="0"/>
          </a:xfrm>
          <a:prstGeom prst="line">
            <a:avLst/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V="1">
            <a:off x="2411413" y="4005263"/>
            <a:ext cx="0" cy="215900"/>
          </a:xfrm>
          <a:prstGeom prst="line">
            <a:avLst/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395288" y="5445125"/>
            <a:ext cx="3816350" cy="865188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Garamond" pitchFamily="18" charset="0"/>
              </a:rPr>
              <a:t>propan</a:t>
            </a:r>
            <a:r>
              <a:rPr lang="fr-FR" sz="3600" b="1">
                <a:solidFill>
                  <a:srgbClr val="660033"/>
                </a:solidFill>
                <a:latin typeface="Garamond" pitchFamily="18" charset="0"/>
              </a:rPr>
              <a:t>one</a:t>
            </a:r>
            <a:endParaRPr lang="fr-FR" sz="3200" b="1">
              <a:solidFill>
                <a:srgbClr val="660033"/>
              </a:solidFill>
              <a:latin typeface="Garamond" pitchFamily="18" charset="0"/>
            </a:endParaRPr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>
            <a:off x="8243888" y="3357563"/>
            <a:ext cx="144462" cy="0"/>
          </a:xfrm>
          <a:prstGeom prst="line">
            <a:avLst/>
          </a:prstGeom>
          <a:noFill/>
          <a:ln w="317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859338" y="2060575"/>
            <a:ext cx="4284662" cy="4394200"/>
            <a:chOff x="793" y="1026"/>
            <a:chExt cx="1745" cy="1905"/>
          </a:xfrm>
        </p:grpSpPr>
        <p:pic>
          <p:nvPicPr>
            <p:cNvPr id="45078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3" y="1026"/>
              <a:ext cx="1745" cy="1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79" name="Rectangle 20"/>
            <p:cNvSpPr>
              <a:spLocks noChangeArrowheads="1"/>
            </p:cNvSpPr>
            <p:nvPr/>
          </p:nvSpPr>
          <p:spPr bwMode="auto">
            <a:xfrm>
              <a:off x="975" y="2478"/>
              <a:ext cx="1361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2000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CH</a:t>
              </a:r>
              <a:r>
                <a:rPr lang="fr-FR" sz="2000" b="1" baseline="-25000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3</a:t>
              </a:r>
              <a:r>
                <a:rPr lang="fr-FR" sz="2000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CHO</a:t>
              </a:r>
            </a:p>
            <a:p>
              <a:pPr algn="ctr"/>
              <a:r>
                <a:rPr lang="fr-FR" sz="2000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Etanal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07950" y="1989138"/>
            <a:ext cx="4105275" cy="4391025"/>
            <a:chOff x="884" y="1298"/>
            <a:chExt cx="1860" cy="1951"/>
          </a:xfrm>
        </p:grpSpPr>
        <p:pic>
          <p:nvPicPr>
            <p:cNvPr id="45076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4" y="1298"/>
              <a:ext cx="1860" cy="1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77" name="Rectangle 23"/>
            <p:cNvSpPr>
              <a:spLocks noChangeArrowheads="1"/>
            </p:cNvSpPr>
            <p:nvPr/>
          </p:nvSpPr>
          <p:spPr bwMode="auto">
            <a:xfrm>
              <a:off x="884" y="2840"/>
              <a:ext cx="163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Butan</a:t>
              </a:r>
              <a:r>
                <a:rPr lang="fr-FR" b="1" u="sng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one</a:t>
              </a:r>
            </a:p>
            <a:p>
              <a:pPr algn="ctr"/>
              <a:r>
                <a:rPr lang="fr-FR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 </a:t>
              </a:r>
              <a:r>
                <a:rPr lang="fr-FR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CH</a:t>
              </a:r>
              <a:r>
                <a:rPr lang="fr-FR" sz="1400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3</a:t>
              </a:r>
              <a:r>
                <a:rPr lang="fr-FR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COCH</a:t>
              </a:r>
              <a:r>
                <a:rPr lang="fr-FR" sz="1400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2</a:t>
              </a:r>
              <a:r>
                <a:rPr lang="fr-FR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CH</a:t>
              </a:r>
              <a:r>
                <a:rPr lang="fr-FR" sz="1600" b="1">
                  <a:solidFill>
                    <a:srgbClr val="FF3300"/>
                  </a:solidFill>
                  <a:latin typeface="Garamond" pitchFamily="18" charset="0"/>
                  <a:cs typeface="Times New Roman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 autoUpdateAnimBg="0"/>
      <p:bldP spid="69638" grpId="0" animBg="1" autoUpdateAnimBg="0"/>
      <p:bldP spid="69639" grpId="0" animBg="1" autoUpdateAnimBg="0"/>
      <p:bldP spid="69640" grpId="0" animBg="1" autoUpdateAnimBg="0"/>
      <p:bldP spid="69641" grpId="0" animBg="1"/>
      <p:bldP spid="69642" grpId="0" animBg="1"/>
      <p:bldP spid="69643" grpId="0" animBg="1"/>
      <p:bldP spid="69644" grpId="0" animBg="1"/>
      <p:bldP spid="69645" grpId="0" animBg="1"/>
      <p:bldP spid="69646" grpId="0" animBg="1"/>
      <p:bldP spid="69647" grpId="0" animBg="1"/>
      <p:bldP spid="6964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900113" y="188913"/>
            <a:ext cx="5184775" cy="620712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marL="342900" indent="-342900" algn="ctr" rtl="1">
              <a:lnSpc>
                <a:spcPct val="80000"/>
              </a:lnSpc>
              <a:defRPr/>
            </a:pPr>
            <a:r>
              <a:rPr lang="ar-S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المركبات العضوية الأزوتية</a:t>
            </a:r>
            <a:endParaRPr lang="fr-FR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6083300" y="908050"/>
            <a:ext cx="3060700" cy="433388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1">
              <a:lnSpc>
                <a:spcPct val="80000"/>
              </a:lnSpc>
              <a:defRPr/>
            </a:pPr>
            <a:r>
              <a:rPr lang="ar-S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الأمــــــــينــــــــات </a:t>
            </a:r>
            <a:endParaRPr lang="fr-FR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2951163" y="1412875"/>
            <a:ext cx="6192837" cy="935038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1">
              <a:lnSpc>
                <a:spcPct val="80000"/>
              </a:lnSpc>
              <a:defRPr/>
            </a:pPr>
            <a:r>
              <a:rPr lang="ar-S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ناتجة من النشادر </a:t>
            </a:r>
            <a:r>
              <a:rPr lang="fr-FR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NH</a:t>
            </a:r>
            <a:r>
              <a:rPr lang="fr-FR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ar-S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ctr" rtl="1">
              <a:lnSpc>
                <a:spcPct val="80000"/>
              </a:lnSpc>
              <a:defRPr/>
            </a:pPr>
            <a:r>
              <a:rPr lang="ar-SA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باستبدال كل ذرة هيدروجين أو أكثر بجذر الكيلي </a:t>
            </a:r>
            <a:endParaRPr lang="fr-FR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0" y="1268413"/>
            <a:ext cx="2520950" cy="647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تتميز مجموعة</a:t>
            </a:r>
            <a:r>
              <a:rPr lang="ar-DZ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الامينات</a:t>
            </a:r>
          </a:p>
          <a:p>
            <a:pPr algn="ctr" rtl="1"/>
            <a:r>
              <a:rPr lang="ar-DZ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400" b="1">
                <a:solidFill>
                  <a:srgbClr val="FFFF00"/>
                </a:solidFill>
                <a:latin typeface="Garamond" pitchFamily="18" charset="0"/>
              </a:rPr>
              <a:t>بذرة الأزوت </a:t>
            </a:r>
            <a:r>
              <a:rPr lang="fr-FR" sz="2400" b="1">
                <a:solidFill>
                  <a:srgbClr val="FFFF00"/>
                </a:solidFill>
                <a:latin typeface="Garamond" pitchFamily="18" charset="0"/>
              </a:rPr>
              <a:t> N</a:t>
            </a:r>
            <a:r>
              <a:rPr lang="fr-FR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0662" name="Group 6"/>
          <p:cNvGraphicFramePr>
            <a:graphicFrameLocks noGrp="1"/>
          </p:cNvGraphicFramePr>
          <p:nvPr/>
        </p:nvGraphicFramePr>
        <p:xfrm>
          <a:off x="323850" y="2924175"/>
          <a:ext cx="8229600" cy="3600450"/>
        </p:xfrm>
        <a:graphic>
          <a:graphicData uri="http://schemas.openxmlformats.org/drawingml/2006/table">
            <a:tbl>
              <a:tblPr rtl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5903913" y="4579938"/>
            <a:ext cx="27352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R- NH2</a:t>
            </a:r>
            <a:endParaRPr lang="en-US" sz="28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6048375" y="3140075"/>
            <a:ext cx="21605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أمــــــين أولـــــــــي</a:t>
            </a:r>
            <a:endParaRPr lang="fr-FR" sz="24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3492500" y="3140075"/>
            <a:ext cx="21605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أمـــيــــــن ثــــــانــــوي</a:t>
            </a:r>
            <a:endParaRPr lang="fr-FR" sz="24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755650" y="3068638"/>
            <a:ext cx="21605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solidFill>
                  <a:srgbClr val="FFFF66"/>
                </a:solidFill>
                <a:latin typeface="Garamond" pitchFamily="18" charset="0"/>
              </a:rPr>
              <a:t>أمـــيـــــن ثـــــــــالــــــــثي</a:t>
            </a:r>
            <a:endParaRPr lang="fr-FR" sz="24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3132138" y="4437063"/>
            <a:ext cx="273526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1</a:t>
            </a:r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- NH-R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2</a:t>
            </a:r>
          </a:p>
          <a:p>
            <a:pPr algn="ctr" rtl="1"/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     </a:t>
            </a:r>
            <a:endParaRPr lang="en-US" sz="28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179388" y="4437063"/>
            <a:ext cx="27733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2</a:t>
            </a:r>
            <a:endParaRPr lang="fr-FR" sz="2800" b="1">
              <a:solidFill>
                <a:srgbClr val="FFFF66"/>
              </a:solidFill>
              <a:latin typeface="Garamond" pitchFamily="18" charset="0"/>
            </a:endParaRPr>
          </a:p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 </a:t>
            </a:r>
          </a:p>
          <a:p>
            <a:pPr algn="ctr" rtl="1"/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R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3</a:t>
            </a:r>
            <a:r>
              <a:rPr lang="fr-FR" sz="2800" b="1">
                <a:solidFill>
                  <a:srgbClr val="FFFF66"/>
                </a:solidFill>
                <a:latin typeface="Garamond" pitchFamily="18" charset="0"/>
              </a:rPr>
              <a:t>- N- </a:t>
            </a:r>
            <a:r>
              <a:rPr lang="fr-FR" sz="3200" b="1">
                <a:solidFill>
                  <a:srgbClr val="FFFF66"/>
                </a:solidFill>
                <a:latin typeface="Garamond" pitchFamily="18" charset="0"/>
              </a:rPr>
              <a:t>R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1</a:t>
            </a:r>
            <a:r>
              <a:rPr lang="fr-FR" sz="3200">
                <a:latin typeface="Garamond" pitchFamily="18" charset="0"/>
              </a:rPr>
              <a:t> </a:t>
            </a:r>
            <a:endParaRPr lang="fr-FR" sz="2800" b="1">
              <a:solidFill>
                <a:srgbClr val="FFFF66"/>
              </a:solidFill>
              <a:latin typeface="Garamond" pitchFamily="18" charset="0"/>
            </a:endParaRPr>
          </a:p>
          <a:p>
            <a:pPr algn="ctr" rtl="1"/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    </a:t>
            </a:r>
            <a:endParaRPr lang="en-US" sz="2000" b="1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2484438" y="2349500"/>
            <a:ext cx="374491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ar-SA" sz="2400" b="1">
                <a:latin typeface="Garamond" pitchFamily="18" charset="0"/>
              </a:rPr>
              <a:t>أصنــــــاف ال</a:t>
            </a:r>
            <a:r>
              <a:rPr lang="ar-DZ" sz="2400" b="1">
                <a:latin typeface="Garamond" pitchFamily="18" charset="0"/>
              </a:rPr>
              <a:t>اميــــــنات</a:t>
            </a:r>
            <a:endParaRPr lang="fr-FR" sz="2400" b="1">
              <a:latin typeface="Garamond" pitchFamily="18" charset="0"/>
            </a:endParaRPr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 flipV="1">
            <a:off x="1403350" y="5084763"/>
            <a:ext cx="0" cy="288925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1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2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 tmFilter="0,0; .5, 1; 1, 1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2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0" tmFilter="0,0; .5, 1; 1, 1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20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3000" tmFilter="0,0; .5, 1; 1, 1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59" grpId="0" animBg="1"/>
      <p:bldP spid="70660" grpId="0" animBg="1"/>
      <p:bldP spid="70661" grpId="0" animBg="1" autoUpdateAnimBg="0"/>
      <p:bldP spid="70676" grpId="0" autoUpdateAnimBg="0"/>
      <p:bldP spid="70677" grpId="0" autoUpdateAnimBg="0"/>
      <p:bldP spid="70678" grpId="0" autoUpdateAnimBg="0"/>
      <p:bldP spid="70679" grpId="0" autoUpdateAnimBg="0"/>
      <p:bldP spid="70680" grpId="0" autoUpdateAnimBg="0"/>
      <p:bldP spid="70681" grpId="0" autoUpdateAnimBg="0"/>
      <p:bldP spid="70682" grpId="0" animBg="1" autoUpdateAnimBg="0"/>
      <p:bldP spid="7068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body" idx="1"/>
          </p:nvPr>
        </p:nvSpPr>
        <p:spPr>
          <a:xfrm>
            <a:off x="1908175" y="260350"/>
            <a:ext cx="5903913" cy="647700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DZ" sz="36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تــــسمية الأمينات حسب </a:t>
            </a:r>
            <a:r>
              <a:rPr lang="fr-FR" sz="36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UPAC</a:t>
            </a:r>
            <a:r>
              <a:rPr lang="ar-D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  <a:p>
            <a:pPr algn="ct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ar-DZ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6372225" y="1052513"/>
            <a:ext cx="2592388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fr-FR" sz="2400">
                <a:latin typeface="Garamond" pitchFamily="18" charset="0"/>
              </a:rPr>
              <a:t>	    </a:t>
            </a:r>
            <a:r>
              <a:rPr lang="ar-DZ" sz="2400" b="1">
                <a:latin typeface="Garamond" pitchFamily="18" charset="0"/>
                <a:cs typeface="Times New Roman" pitchFamily="18" charset="0"/>
              </a:rPr>
              <a:t>تسمية الأمينات الأولية</a:t>
            </a:r>
            <a:r>
              <a:rPr lang="ar-DZ" sz="2400">
                <a:latin typeface="Garamond" pitchFamily="18" charset="0"/>
              </a:rPr>
              <a:t>     </a:t>
            </a:r>
            <a:endParaRPr lang="fr-FR" sz="2400">
              <a:latin typeface="Garamond" pitchFamily="18" charset="0"/>
            </a:endParaRPr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1042988" y="908050"/>
            <a:ext cx="5256212" cy="1079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/>
            <a:endParaRPr lang="fr-FR" sz="2400" b="1">
              <a:solidFill>
                <a:srgbClr val="FFFF00"/>
              </a:solidFill>
              <a:latin typeface="Garamond" pitchFamily="18" charset="0"/>
            </a:endParaRPr>
          </a:p>
          <a:p>
            <a:pPr algn="ctr" rtl="1"/>
            <a:r>
              <a:rPr lang="ar-DZ" sz="2400" b="1">
                <a:solidFill>
                  <a:srgbClr val="FFFF00"/>
                </a:solidFill>
                <a:latin typeface="Garamond" pitchFamily="18" charset="0"/>
              </a:rPr>
              <a:t>تسمى باضافة </a:t>
            </a:r>
            <a:r>
              <a:rPr lang="fr-FR" sz="2400" b="1">
                <a:solidFill>
                  <a:srgbClr val="FFFF00"/>
                </a:solidFill>
                <a:latin typeface="Garamond" pitchFamily="18" charset="0"/>
              </a:rPr>
              <a:t>Amine </a:t>
            </a:r>
            <a:r>
              <a:rPr lang="ar-DZ" sz="2400" b="1">
                <a:solidFill>
                  <a:srgbClr val="FFFF00"/>
                </a:solidFill>
                <a:latin typeface="Garamond" pitchFamily="18" charset="0"/>
              </a:rPr>
              <a:t>الى اسم الألكان المشتق </a:t>
            </a:r>
            <a:endParaRPr lang="fr-FR" sz="2400" b="1">
              <a:solidFill>
                <a:srgbClr val="FFFF00"/>
              </a:solidFill>
              <a:latin typeface="Garamond" pitchFamily="18" charset="0"/>
            </a:endParaRPr>
          </a:p>
          <a:p>
            <a:pPr algn="ctr"/>
            <a:endParaRPr lang="fr-FR" sz="24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6011863" y="2133600"/>
            <a:ext cx="1876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3200" b="1">
                <a:solidFill>
                  <a:srgbClr val="66FF33"/>
                </a:solidFill>
                <a:latin typeface="Garamond" pitchFamily="18" charset="0"/>
              </a:rPr>
              <a:t>C</a:t>
            </a:r>
            <a:r>
              <a:rPr lang="fr-CA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fr-CA" sz="2000" b="1">
                <a:solidFill>
                  <a:srgbClr val="FFFF00"/>
                </a:solidFill>
                <a:latin typeface="Garamond" pitchFamily="18" charset="0"/>
              </a:rPr>
              <a:t>3</a:t>
            </a:r>
            <a:r>
              <a:rPr lang="fr-CA" sz="3200" b="1">
                <a:solidFill>
                  <a:srgbClr val="FFFF00"/>
                </a:solidFill>
                <a:latin typeface="Garamond" pitchFamily="18" charset="0"/>
              </a:rPr>
              <a:t>-</a:t>
            </a:r>
            <a:r>
              <a:rPr lang="fr-CA" sz="3200" b="1">
                <a:solidFill>
                  <a:srgbClr val="66FF33"/>
                </a:solidFill>
                <a:latin typeface="Garamond" pitchFamily="18" charset="0"/>
              </a:rPr>
              <a:t>N</a:t>
            </a:r>
            <a:r>
              <a:rPr lang="fr-CA" sz="3200" b="1">
                <a:solidFill>
                  <a:srgbClr val="FFFF00"/>
                </a:solidFill>
                <a:latin typeface="Garamond" pitchFamily="18" charset="0"/>
              </a:rPr>
              <a:t>H</a:t>
            </a:r>
            <a:r>
              <a:rPr lang="fr-CA" sz="2000" b="1">
                <a:solidFill>
                  <a:srgbClr val="FFFF00"/>
                </a:solidFill>
                <a:latin typeface="Garamond" pitchFamily="18" charset="0"/>
              </a:rPr>
              <a:t>2</a:t>
            </a:r>
            <a:endParaRPr lang="en-US" sz="2000" b="1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042988" y="2276475"/>
            <a:ext cx="2520950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latin typeface="Garamond" pitchFamily="18" charset="0"/>
              </a:rPr>
              <a:t>Méthanamine</a:t>
            </a:r>
            <a:endParaRPr lang="fr-FR" sz="3200" b="1">
              <a:solidFill>
                <a:srgbClr val="66FF33"/>
              </a:solidFill>
              <a:latin typeface="Garamond" pitchFamily="18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6372225" y="3429000"/>
            <a:ext cx="255587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fr-FR" sz="2400">
                <a:latin typeface="Garamond" pitchFamily="18" charset="0"/>
              </a:rPr>
              <a:t>	    </a:t>
            </a:r>
            <a:r>
              <a:rPr lang="ar-DZ" sz="2400" b="1">
                <a:latin typeface="Garamond" pitchFamily="18" charset="0"/>
                <a:cs typeface="Times New Roman" pitchFamily="18" charset="0"/>
              </a:rPr>
              <a:t>تسمية الأمينات الثانوية</a:t>
            </a:r>
            <a:endParaRPr lang="fr-FR" sz="2400">
              <a:latin typeface="Garamond" pitchFamily="18" charset="0"/>
            </a:endParaRP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287338" y="3933825"/>
            <a:ext cx="8893175" cy="122396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ar-DZ" sz="2400" b="1">
                <a:solidFill>
                  <a:srgbClr val="FFFF66"/>
                </a:solidFill>
                <a:latin typeface="Tahoma" pitchFamily="34" charset="0"/>
              </a:rPr>
              <a:t>1) نعين الجذر الذي يحتوي على أكبر عدد من  ذرات الكربون </a:t>
            </a:r>
          </a:p>
          <a:p>
            <a:pPr marL="342900" indent="-342900" algn="ctr"/>
            <a:r>
              <a:rPr lang="ar-DZ" sz="2400" b="1">
                <a:solidFill>
                  <a:srgbClr val="FFFF66"/>
                </a:solidFill>
                <a:latin typeface="Tahoma" pitchFamily="34" charset="0"/>
              </a:rPr>
              <a:t>الذي نختاره كأساس لتسمية الأمين ,أما الجذور الأخرى فتعتبر مستبدلة</a:t>
            </a:r>
            <a:endParaRPr lang="fr-FR" sz="2400" b="1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250825" y="4725988"/>
            <a:ext cx="8893175" cy="122396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rtl="1"/>
            <a:r>
              <a:rPr lang="ar-DZ" sz="2400" b="1">
                <a:solidFill>
                  <a:srgbClr val="FFFF66"/>
                </a:solidFill>
                <a:latin typeface="Tahoma" pitchFamily="34" charset="0"/>
              </a:rPr>
              <a:t>2) نكتب اسم الجذر مسبوق بحرف </a:t>
            </a:r>
            <a:r>
              <a:rPr lang="fr-FR" sz="2400" b="1">
                <a:solidFill>
                  <a:srgbClr val="FFFF66"/>
                </a:solidFill>
                <a:latin typeface="Tahoma" pitchFamily="34" charset="0"/>
              </a:rPr>
              <a:t>N-</a:t>
            </a:r>
            <a:r>
              <a:rPr lang="ar-DZ" sz="2400" b="1">
                <a:solidFill>
                  <a:srgbClr val="FFFF66"/>
                </a:solidFill>
                <a:latin typeface="Tahoma" pitchFamily="34" charset="0"/>
              </a:rPr>
              <a:t> ليدل أنه مرتبط بذرة الازوت </a:t>
            </a:r>
            <a:endParaRPr lang="fr-FR" sz="2400" b="1">
              <a:solidFill>
                <a:srgbClr val="FFFF66"/>
              </a:solidFill>
              <a:latin typeface="Tahoma" pitchFamily="34" charset="0"/>
            </a:endParaRPr>
          </a:p>
          <a:p>
            <a:pPr marL="342900" indent="-342900" algn="ctr" rtl="1"/>
            <a:r>
              <a:rPr lang="ar-DZ" sz="2400" b="1">
                <a:solidFill>
                  <a:srgbClr val="FFFF66"/>
                </a:solidFill>
                <a:latin typeface="Tahoma" pitchFamily="34" charset="0"/>
              </a:rPr>
              <a:t> ثم اسم الأمين الموافق لأكبر جذر</a:t>
            </a:r>
            <a:endParaRPr lang="fr-FR" sz="2400" b="1">
              <a:solidFill>
                <a:srgbClr val="FFFF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nimBg="1"/>
      <p:bldP spid="71685" grpId="0"/>
      <p:bldP spid="71686" grpId="0" animBg="1"/>
      <p:bldP spid="71687" grpId="0" animBg="1"/>
      <p:bldP spid="71688" grpId="0"/>
      <p:bldP spid="7168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276600" y="692150"/>
            <a:ext cx="52562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solidFill>
                  <a:srgbClr val="FFFF66"/>
                </a:solidFill>
                <a:latin typeface="Garamond" pitchFamily="18" charset="0"/>
              </a:rPr>
              <a:t>CH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3</a:t>
            </a:r>
            <a:r>
              <a:rPr lang="fr-FR" sz="3200" b="1">
                <a:solidFill>
                  <a:srgbClr val="FFFF66"/>
                </a:solidFill>
                <a:latin typeface="Garamond" pitchFamily="18" charset="0"/>
              </a:rPr>
              <a:t> - NH - CH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2</a:t>
            </a:r>
            <a:r>
              <a:rPr lang="fr-FR" sz="3200" b="1">
                <a:solidFill>
                  <a:srgbClr val="FFFF66"/>
                </a:solidFill>
                <a:latin typeface="Garamond" pitchFamily="18" charset="0"/>
              </a:rPr>
              <a:t>- CH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2</a:t>
            </a:r>
            <a:r>
              <a:rPr lang="fr-FR" sz="3200" b="1">
                <a:solidFill>
                  <a:srgbClr val="FFFF66"/>
                </a:solidFill>
                <a:latin typeface="Garamond" pitchFamily="18" charset="0"/>
              </a:rPr>
              <a:t>-CH</a:t>
            </a:r>
            <a:r>
              <a:rPr lang="fr-FR" sz="2000" b="1">
                <a:solidFill>
                  <a:srgbClr val="FFFF66"/>
                </a:solidFill>
                <a:latin typeface="Garamond" pitchFamily="18" charset="0"/>
              </a:rPr>
              <a:t>3</a:t>
            </a:r>
            <a:endParaRPr lang="fr-FR" sz="3200" b="1">
              <a:latin typeface="Garamond" pitchFamily="18" charset="0"/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042988" y="1628775"/>
            <a:ext cx="47529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600" b="1">
                <a:solidFill>
                  <a:srgbClr val="FFFF66"/>
                </a:solidFill>
                <a:latin typeface="Garamond" pitchFamily="18" charset="0"/>
              </a:rPr>
              <a:t>N-méthylpropanamine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019800" y="5300663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(CH</a:t>
            </a:r>
            <a:r>
              <a:rPr lang="en-US" sz="2800" b="1" baseline="-25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NC</a:t>
            </a:r>
            <a:r>
              <a:rPr lang="en-US" sz="2800" b="1" baseline="-25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fr-FR" sz="2800" b="1" baseline="-2500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68313" y="5300663"/>
            <a:ext cx="53276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600" b="1">
                <a:solidFill>
                  <a:srgbClr val="FFFF66"/>
                </a:solidFill>
                <a:latin typeface="Garamond" pitchFamily="18" charset="0"/>
              </a:rPr>
              <a:t>N,Ndiméthyléthanamine</a:t>
            </a:r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auto">
          <a:xfrm>
            <a:off x="1331913" y="4149725"/>
            <a:ext cx="7632700" cy="6461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نبدأ باسم الجذر الذي حرفه الأول من اسمه له ترتيب اول في الأبجدية اللاتينية </a:t>
            </a:r>
            <a:endParaRPr lang="fr-FR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6300788" y="2781300"/>
            <a:ext cx="263048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fr-FR" sz="2400">
                <a:latin typeface="Garamond" pitchFamily="18" charset="0"/>
              </a:rPr>
              <a:t>	    </a:t>
            </a:r>
            <a:r>
              <a:rPr lang="ar-DZ" sz="2400" b="1">
                <a:latin typeface="Garamond" pitchFamily="18" charset="0"/>
                <a:cs typeface="Times New Roman" pitchFamily="18" charset="0"/>
              </a:rPr>
              <a:t>تسمية الأمينات الثالثية</a:t>
            </a:r>
            <a:r>
              <a:rPr lang="ar-DZ" sz="2400">
                <a:latin typeface="Garamond" pitchFamily="18" charset="0"/>
              </a:rPr>
              <a:t>    </a:t>
            </a:r>
            <a:endParaRPr lang="fr-FR" sz="2400">
              <a:latin typeface="Garamond" pitchFamily="18" charset="0"/>
            </a:endParaRPr>
          </a:p>
        </p:txBody>
      </p:sp>
      <p:sp>
        <p:nvSpPr>
          <p:cNvPr id="72712" name="Rectangle 8"/>
          <p:cNvSpPr>
            <a:spLocks noGrp="1" noChangeArrowheads="1"/>
          </p:cNvSpPr>
          <p:nvPr>
            <p:ph/>
          </p:nvPr>
        </p:nvSpPr>
        <p:spPr>
          <a:xfrm>
            <a:off x="431800" y="260350"/>
            <a:ext cx="8229600" cy="5851525"/>
          </a:xfrm>
        </p:spPr>
        <p:txBody>
          <a:bodyPr/>
          <a:lstStyle/>
          <a:p>
            <a:pPr eaLnBrk="1" hangingPunct="1">
              <a:defRPr/>
            </a:pPr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 tmFilter="0,0; .5, 1; 1, 1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8" grpId="0" autoUpdateAnimBg="0"/>
      <p:bldP spid="72709" grpId="0" animBg="1"/>
      <p:bldP spid="72710" grpId="0" animBg="1" autoUpdateAnimBg="0"/>
      <p:bldP spid="727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DZ" smtClean="0"/>
              <a:t>تمارين</a:t>
            </a:r>
            <a:endParaRPr lang="fr-FR" smtClean="0"/>
          </a:p>
        </p:txBody>
      </p:sp>
      <p:graphicFrame>
        <p:nvGraphicFramePr>
          <p:cNvPr id="7373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376363"/>
          <a:ext cx="17272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Objet d’environnement du Gestionnaire de liaisons" showAsIcon="1" r:id="rId4" imgW="889920" imgH="685440" progId="Package">
                  <p:embed/>
                </p:oleObj>
              </mc:Choice>
              <mc:Fallback>
                <p:oleObj name="Objet d’environnement du Gestionnaire de liaisons" showAsIcon="1" r:id="rId4" imgW="889920" imgH="685440" progId="Packag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6363"/>
                        <a:ext cx="1727200" cy="1189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39750" y="692150"/>
          <a:ext cx="6381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ackage" r:id="rId6" imgW="638280" imgH="485640" progId="Package">
                  <p:embed/>
                </p:oleObj>
              </mc:Choice>
              <mc:Fallback>
                <p:oleObj name="Package" r:id="rId6" imgW="638280" imgH="485640" progId="Packag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92150"/>
                        <a:ext cx="6381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5487988"/>
          <a:ext cx="2051050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Objet d’environnement du Gestionnaire de liaisons" showAsIcon="1" r:id="rId8" imgW="1334880" imgH="685440" progId="Package">
                  <p:embed/>
                </p:oleObj>
              </mc:Choice>
              <mc:Fallback>
                <p:oleObj name="Objet d’environnement du Gestionnaire de liaisons" showAsIcon="1" r:id="rId8" imgW="1334880" imgH="685440" progId="Packag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7988"/>
                        <a:ext cx="2051050" cy="1370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737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737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987675" y="2530475"/>
          <a:ext cx="2160588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Objet d’environnement du Gestionnaire de liaisons" showAsIcon="1" r:id="rId3" imgW="1500120" imgH="685440" progId="Package">
                  <p:embed/>
                </p:oleObj>
              </mc:Choice>
              <mc:Fallback>
                <p:oleObj name="Objet d’environnement du Gestionnaire de liaisons" showAsIcon="1" r:id="rId3" imgW="1500120" imgH="685440" progId="Packag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530475"/>
                        <a:ext cx="2160588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5" name="Oval 3"/>
          <p:cNvSpPr>
            <a:spLocks noChangeArrowheads="1"/>
          </p:cNvSpPr>
          <p:nvPr/>
        </p:nvSpPr>
        <p:spPr bwMode="auto">
          <a:xfrm>
            <a:off x="4716463" y="981075"/>
            <a:ext cx="2232025" cy="1044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>
                <a:latin typeface="Garamond" pitchFamily="18" charset="0"/>
              </a:rPr>
              <a:t>تمرين</a:t>
            </a:r>
            <a:endParaRPr lang="fr-FR" sz="3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1" dur="1" fill="hold"/>
                                        <p:tgtEl>
                                          <p:spTgt spid="747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4876800" y="1484313"/>
            <a:ext cx="4267200" cy="17526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latin typeface="Times New Roman" pitchFamily="18" charset="0"/>
                <a:cs typeface="Times New Roman" pitchFamily="18" charset="0"/>
              </a:rPr>
              <a:t>بين ذرات الفحم</a:t>
            </a:r>
            <a:endParaRPr lang="fr-FR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0" y="1628775"/>
            <a:ext cx="4267200" cy="17526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>
                <a:latin typeface="Times New Roman" pitchFamily="18" charset="0"/>
                <a:cs typeface="Times New Roman" pitchFamily="18" charset="0"/>
              </a:rPr>
              <a:t>بين ذرات الفحم و الهيدروجين</a:t>
            </a:r>
            <a:endParaRPr lang="fr-FR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250825" y="260350"/>
            <a:ext cx="3059113" cy="112553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l="50000" t="50000" r="50000" b="50000"/>
            </a:path>
          </a:gradFill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latin typeface="Times New Roman" pitchFamily="18" charset="0"/>
              </a:rPr>
              <a:t>1   </a:t>
            </a:r>
            <a:r>
              <a:rPr lang="ar-SA" sz="2800" b="1">
                <a:latin typeface="Times New Roman" pitchFamily="18" charset="0"/>
              </a:rPr>
              <a:t>الألـــــكــــــــانـــــات</a:t>
            </a:r>
            <a:endParaRPr lang="fr-FR" sz="2800" b="1">
              <a:latin typeface="Times New Roman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2750" y="2259013"/>
            <a:ext cx="273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732588" y="3284538"/>
            <a:ext cx="719137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C</a:t>
            </a:r>
            <a:endParaRPr lang="fr-FR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524750" y="3716338"/>
            <a:ext cx="2286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r-CH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885113" y="3357563"/>
            <a:ext cx="3889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C</a:t>
            </a:r>
            <a:endParaRPr lang="fr-FR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827088" y="3284538"/>
            <a:ext cx="53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C</a:t>
            </a:r>
            <a:endParaRPr lang="fr-FR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619250" y="3357563"/>
            <a:ext cx="5048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H</a:t>
            </a:r>
            <a:endParaRPr lang="fr-FR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1331913" y="378936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fr-CH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203575" y="304800"/>
            <a:ext cx="594042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هي فحوم هيدروجينية مشبعة تكون جزيئاتها </a:t>
            </a:r>
          </a:p>
          <a:p>
            <a:pPr algn="r">
              <a:defRPr/>
            </a:pP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بشكل سلاسل مفتوحة</a:t>
            </a:r>
            <a:r>
              <a:rPr lang="ar-DZ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تحوي روابط تكافئية بسيطة</a:t>
            </a:r>
            <a:r>
              <a:rPr lang="ar-SA" sz="3600">
                <a:latin typeface="Times New Roman" pitchFamily="18" charset="0"/>
                <a:cs typeface="Arial" pitchFamily="34" charset="0"/>
              </a:rPr>
              <a:t> </a:t>
            </a:r>
            <a:endParaRPr lang="fr-FR" sz="36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3708400" y="2924175"/>
            <a:ext cx="1905000" cy="1143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>
                <a:latin typeface="Times New Roman" pitchFamily="18" charset="0"/>
                <a:cs typeface="Times New Roman" pitchFamily="18" charset="0"/>
              </a:rPr>
              <a:t>صيغتها</a:t>
            </a:r>
            <a:endParaRPr lang="fr-FR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3132138" y="3933825"/>
            <a:ext cx="2971800" cy="1524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fr-FR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3132138" y="5334000"/>
            <a:ext cx="2971800" cy="1524000"/>
          </a:xfrm>
          <a:prstGeom prst="ellipse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SA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ar-SA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fr-FR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808" name="Picture 16" descr="n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5373688"/>
            <a:ext cx="2001838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Picture 17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57800"/>
            <a:ext cx="24844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 autoUpdateAnimBg="0"/>
      <p:bldP spid="33795" grpId="0" animBg="1" autoUpdateAnimBg="0"/>
      <p:bldP spid="33796" grpId="0" animBg="1" autoUpdateAnimBg="0"/>
      <p:bldP spid="33798" grpId="0" autoUpdateAnimBg="0"/>
      <p:bldP spid="33799" grpId="0" animBg="1"/>
      <p:bldP spid="33800" grpId="0" autoUpdateAnimBg="0"/>
      <p:bldP spid="33801" grpId="0" autoUpdateAnimBg="0"/>
      <p:bldP spid="33802" grpId="0" autoUpdateAnimBg="0"/>
      <p:bldP spid="33803" grpId="0" animBg="1"/>
      <p:bldP spid="33803" grpId="1" animBg="1"/>
      <p:bldP spid="33804" grpId="0" autoUpdateAnimBg="0"/>
      <p:bldP spid="33805" grpId="0" animBg="1" autoUpdateAnimBg="0"/>
      <p:bldP spid="33806" grpId="0" animBg="1" autoUpdateAnimBg="0"/>
      <p:bldP spid="3380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/>
        </p:nvGraphicFramePr>
        <p:xfrm>
          <a:off x="539750" y="104775"/>
          <a:ext cx="7032625" cy="6753226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D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عدد ذرات الكربون</a:t>
                      </a: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D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النمودج المتباعد</a:t>
                      </a: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2n+2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D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اسم الألكان</a:t>
                      </a: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45" name="AutoShape 29"/>
          <p:cNvSpPr>
            <a:spLocks noChangeArrowheads="1"/>
          </p:cNvSpPr>
          <p:nvPr/>
        </p:nvSpPr>
        <p:spPr bwMode="auto">
          <a:xfrm>
            <a:off x="6300788" y="225425"/>
            <a:ext cx="3167062" cy="1881188"/>
          </a:xfrm>
          <a:prstGeom prst="irregularSeal2">
            <a:avLst/>
          </a:prstGeom>
          <a:gradFill rotWithShape="1">
            <a:gsLst>
              <a:gs pos="0">
                <a:srgbClr val="00FF00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0000"/>
                </a:solidFill>
              </a:rPr>
              <a:t> الألـــكانـــات</a:t>
            </a:r>
            <a:endParaRPr lang="fr-FR" sz="3200" b="1">
              <a:solidFill>
                <a:srgbClr val="FF0000"/>
              </a:solidFill>
            </a:endParaRPr>
          </a:p>
          <a:p>
            <a:pPr algn="ctr"/>
            <a:r>
              <a:rPr lang="fr-FR" sz="2400" b="1">
                <a:solidFill>
                  <a:srgbClr val="FF0000"/>
                </a:solidFill>
              </a:rPr>
              <a:t>Les Alcanes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227763" y="184467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FF00"/>
                </a:solidFill>
              </a:rPr>
              <a:t>ميت</a:t>
            </a:r>
            <a:r>
              <a:rPr lang="ar-DZ" sz="3200" b="1"/>
              <a:t>ان</a:t>
            </a:r>
            <a:endParaRPr lang="fr-FR" sz="3200" b="1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4427538" y="1989138"/>
            <a:ext cx="215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C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4716463" y="1916113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fr-FR" sz="2000" b="1"/>
              <a:t>4</a:t>
            </a: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539750" y="2060575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/>
              <a:t>n =1</a:t>
            </a:r>
          </a:p>
          <a:p>
            <a:pPr algn="ctr"/>
            <a:endParaRPr lang="fr-FR" sz="2800" b="1"/>
          </a:p>
        </p:txBody>
      </p:sp>
      <p:pic>
        <p:nvPicPr>
          <p:cNvPr id="34850" name="Picture 34" descr="noname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484313"/>
            <a:ext cx="208756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4284663" y="3789363"/>
            <a:ext cx="5032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C</a:t>
            </a:r>
            <a:r>
              <a:rPr lang="fr-FR" b="1"/>
              <a:t>2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87900" y="3859213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fr-FR" b="1"/>
              <a:t>6</a:t>
            </a:r>
          </a:p>
        </p:txBody>
      </p:sp>
      <p:sp>
        <p:nvSpPr>
          <p:cNvPr id="34853" name="Rectangle 37"/>
          <p:cNvSpPr>
            <a:spLocks noChangeArrowheads="1"/>
          </p:cNvSpPr>
          <p:nvPr/>
        </p:nvSpPr>
        <p:spPr bwMode="auto">
          <a:xfrm>
            <a:off x="6300788" y="37163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600" b="1">
                <a:solidFill>
                  <a:srgbClr val="FFFF00"/>
                </a:solidFill>
              </a:rPr>
              <a:t>ايث</a:t>
            </a:r>
            <a:r>
              <a:rPr lang="ar-DZ" sz="3600" b="1"/>
              <a:t>ان</a:t>
            </a:r>
            <a:endParaRPr lang="fr-FR" sz="3600" b="1"/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539750" y="6094413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/>
              <a:t>n =</a:t>
            </a:r>
            <a:r>
              <a:rPr lang="ar-DZ" sz="2800" b="1"/>
              <a:t>3</a:t>
            </a:r>
            <a:endParaRPr lang="fr-FR" sz="2800" b="1"/>
          </a:p>
          <a:p>
            <a:pPr algn="ctr"/>
            <a:endParaRPr lang="fr-FR" sz="2800" b="1"/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4356100" y="6021388"/>
            <a:ext cx="5032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C</a:t>
            </a:r>
            <a:r>
              <a:rPr lang="ar-DZ" b="1"/>
              <a:t>3</a:t>
            </a:r>
            <a:endParaRPr lang="fr-FR" b="1"/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4859338" y="6092825"/>
            <a:ext cx="4318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ar-DZ" b="1"/>
              <a:t>8</a:t>
            </a:r>
            <a:endParaRPr lang="fr-FR" b="1"/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300788" y="587692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600" b="1">
                <a:solidFill>
                  <a:srgbClr val="FFFF00"/>
                </a:solidFill>
              </a:rPr>
              <a:t>بروب</a:t>
            </a:r>
            <a:r>
              <a:rPr lang="ar-DZ" sz="3600" b="1"/>
              <a:t>ان</a:t>
            </a:r>
            <a:endParaRPr lang="fr-FR" sz="3600" b="1"/>
          </a:p>
        </p:txBody>
      </p:sp>
      <p:pic>
        <p:nvPicPr>
          <p:cNvPr id="34858" name="Picture 4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5300663"/>
            <a:ext cx="208756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9" name="Rectangle 43"/>
          <p:cNvSpPr>
            <a:spLocks noChangeArrowheads="1"/>
          </p:cNvSpPr>
          <p:nvPr/>
        </p:nvSpPr>
        <p:spPr bwMode="auto">
          <a:xfrm>
            <a:off x="611188" y="4076700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/>
              <a:t>n =</a:t>
            </a:r>
            <a:r>
              <a:rPr lang="ar-DZ" sz="2800" b="1"/>
              <a:t>2</a:t>
            </a:r>
            <a:endParaRPr lang="fr-FR" sz="2800" b="1"/>
          </a:p>
          <a:p>
            <a:pPr algn="ctr"/>
            <a:endParaRPr lang="fr-FR" sz="2800" b="1"/>
          </a:p>
        </p:txBody>
      </p:sp>
      <p:pic>
        <p:nvPicPr>
          <p:cNvPr id="34860" name="Picture 44" descr="c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6250" y="3394075"/>
            <a:ext cx="20335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7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5" grpId="0" animBg="1" autoUpdateAnimBg="0"/>
      <p:bldP spid="34846" grpId="0" autoUpdateAnimBg="0"/>
      <p:bldP spid="34847" grpId="0" autoUpdateAnimBg="0"/>
      <p:bldP spid="34848" grpId="0" autoUpdateAnimBg="0"/>
      <p:bldP spid="34849" grpId="0" autoUpdateAnimBg="0"/>
      <p:bldP spid="34851" grpId="0" autoUpdateAnimBg="0"/>
      <p:bldP spid="34852" grpId="0" autoUpdateAnimBg="0"/>
      <p:bldP spid="34853" grpId="0" autoUpdateAnimBg="0"/>
      <p:bldP spid="34854" grpId="0" autoUpdateAnimBg="0"/>
      <p:bldP spid="34855" grpId="0" autoUpdateAnimBg="0"/>
      <p:bldP spid="34856" grpId="0" autoUpdateAnimBg="0"/>
      <p:bldP spid="34857" grpId="0" autoUpdateAnimBg="0"/>
      <p:bldP spid="348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>
            <p:ph sz="half" idx="2"/>
          </p:nvPr>
        </p:nvGraphicFramePr>
        <p:xfrm>
          <a:off x="250825" y="188913"/>
          <a:ext cx="8893175" cy="6480177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عدد ذرات الكربون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النمودج المتباعد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CnH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2n+2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اسم الألكان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7667625" y="3644900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FF00"/>
                </a:solidFill>
              </a:rPr>
              <a:t>بنت</a:t>
            </a:r>
            <a:r>
              <a:rPr lang="ar-DZ" sz="3200" b="1"/>
              <a:t>ان</a:t>
            </a:r>
            <a:endParaRPr lang="fr-FR" sz="3200" b="1"/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7812088" y="141287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FF00"/>
                </a:solidFill>
              </a:rPr>
              <a:t>بوت</a:t>
            </a:r>
            <a:r>
              <a:rPr lang="ar-DZ" sz="3200" b="1"/>
              <a:t>ان</a:t>
            </a:r>
            <a:endParaRPr lang="fr-FR" sz="3200" b="1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227763" y="1484313"/>
            <a:ext cx="215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C</a:t>
            </a:r>
            <a:r>
              <a:rPr lang="fr-FR" sz="2000" b="1"/>
              <a:t>4</a:t>
            </a: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6011863" y="3644900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C</a:t>
            </a:r>
            <a:r>
              <a:rPr lang="fr-FR" b="1"/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6227763" y="5300663"/>
            <a:ext cx="215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C</a:t>
            </a:r>
            <a:r>
              <a:rPr lang="fr-FR" b="1"/>
              <a:t>6</a:t>
            </a: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6588125" y="1412875"/>
            <a:ext cx="4318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fr-FR" sz="2000" b="1"/>
              <a:t>10</a:t>
            </a: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6588125" y="5300663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fr-FR" b="1"/>
              <a:t>14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6372225" y="3573463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fr-FR" b="1"/>
              <a:t>12</a:t>
            </a:r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466725" y="1701800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/>
              <a:t>n =4</a:t>
            </a:r>
          </a:p>
          <a:p>
            <a:pPr algn="ctr"/>
            <a:endParaRPr lang="fr-FR" sz="2800" b="1"/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539750" y="3789363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/>
              <a:t>n =5</a:t>
            </a:r>
          </a:p>
          <a:p>
            <a:pPr algn="ctr"/>
            <a:endParaRPr lang="fr-FR" sz="2800" b="1"/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539750" y="5661025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/>
              <a:t>n =6</a:t>
            </a:r>
          </a:p>
          <a:p>
            <a:pPr algn="ctr"/>
            <a:endParaRPr lang="fr-FR" sz="2800" b="1"/>
          </a:p>
        </p:txBody>
      </p:sp>
      <p:pic>
        <p:nvPicPr>
          <p:cNvPr id="35880" name="Picture 40" descr="c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908050"/>
            <a:ext cx="36004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81" name="Picture 41" descr="c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4797425"/>
            <a:ext cx="36369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82" name="Picture 42" descr="c(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997200"/>
            <a:ext cx="352901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7740650" y="544512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FF00"/>
                </a:solidFill>
              </a:rPr>
              <a:t>هكس</a:t>
            </a:r>
            <a:r>
              <a:rPr lang="ar-DZ" sz="3200" b="1"/>
              <a:t>ان</a:t>
            </a:r>
            <a:endParaRPr lang="fr-FR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5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5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5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5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9" grpId="0"/>
      <p:bldP spid="35870" grpId="0"/>
      <p:bldP spid="35871" grpId="0"/>
      <p:bldP spid="35872" grpId="0"/>
      <p:bldP spid="35873" grpId="0"/>
      <p:bldP spid="35874" grpId="0"/>
      <p:bldP spid="35875" grpId="0"/>
      <p:bldP spid="35876" grpId="0"/>
      <p:bldP spid="35877" grpId="0"/>
      <p:bldP spid="35878" grpId="0"/>
      <p:bldP spid="35879" grpId="0"/>
      <p:bldP spid="358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 idx="1"/>
          </p:nvPr>
        </p:nvGraphicFramePr>
        <p:xfrm>
          <a:off x="468313" y="404813"/>
          <a:ext cx="8675687" cy="6264277"/>
        </p:xfrm>
        <a:graphic>
          <a:graphicData uri="http://schemas.openxmlformats.org/drawingml/2006/table">
            <a:tbl>
              <a:tblPr/>
              <a:tblGrid>
                <a:gridCol w="1687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عدد ذرات الكربون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النمودج المتباعد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CnH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2n+2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اسم الألكان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6893" name="Picture 29" descr="c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2488" y="1268413"/>
            <a:ext cx="352901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94" name="Picture 30" descr="c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2852738"/>
            <a:ext cx="36068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95" name="Picture 31" descr="c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4797425"/>
            <a:ext cx="34559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7812088" y="537368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FF00"/>
                </a:solidFill>
              </a:rPr>
              <a:t>نون</a:t>
            </a:r>
            <a:r>
              <a:rPr lang="ar-DZ" sz="3200" b="1"/>
              <a:t>ان</a:t>
            </a:r>
            <a:endParaRPr lang="fr-FR" sz="3200" b="1"/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740650" y="17732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FF00"/>
                </a:solidFill>
              </a:rPr>
              <a:t>هبت</a:t>
            </a:r>
            <a:r>
              <a:rPr lang="ar-DZ" sz="3200" b="1"/>
              <a:t>ان</a:t>
            </a:r>
            <a:endParaRPr lang="fr-FR" sz="3200" b="1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7885113" y="33575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3200" b="1">
                <a:solidFill>
                  <a:srgbClr val="FFFF00"/>
                </a:solidFill>
              </a:rPr>
              <a:t>أوكت</a:t>
            </a:r>
            <a:r>
              <a:rPr lang="ar-DZ" sz="3200" b="1"/>
              <a:t>ان</a:t>
            </a:r>
            <a:endParaRPr lang="fr-FR" sz="3200" b="1"/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6084888" y="1700213"/>
            <a:ext cx="215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C</a:t>
            </a:r>
            <a:r>
              <a:rPr lang="ar-DZ" b="1"/>
              <a:t>7</a:t>
            </a:r>
            <a:endParaRPr lang="fr-FR" b="1"/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084888" y="3644900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C</a:t>
            </a:r>
            <a:r>
              <a:rPr lang="ar-DZ" b="1"/>
              <a:t>8</a:t>
            </a:r>
            <a:endParaRPr lang="fr-FR" b="1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156325" y="5661025"/>
            <a:ext cx="215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C</a:t>
            </a:r>
            <a:r>
              <a:rPr lang="ar-DZ" sz="2000" b="1"/>
              <a:t>9</a:t>
            </a:r>
            <a:endParaRPr lang="fr-FR" sz="2000" b="1"/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>
            <a:off x="6516688" y="5624513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ar-DZ" sz="1600" b="1"/>
              <a:t>20</a:t>
            </a:r>
            <a:endParaRPr lang="fr-FR" sz="1600" b="1"/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6480175" y="3573463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ar-DZ" b="1"/>
              <a:t>18</a:t>
            </a:r>
            <a:endParaRPr lang="fr-FR" b="1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6443663" y="1665288"/>
            <a:ext cx="431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/>
              <a:t>H</a:t>
            </a:r>
            <a:r>
              <a:rPr lang="ar-DZ" b="1"/>
              <a:t>16</a:t>
            </a:r>
            <a:endParaRPr lang="fr-FR" b="1"/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827088" y="1773238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/>
              <a:t>n =7</a:t>
            </a:r>
          </a:p>
          <a:p>
            <a:pPr algn="ctr"/>
            <a:endParaRPr lang="fr-FR" sz="2800" b="1"/>
          </a:p>
        </p:txBody>
      </p:sp>
      <p:sp>
        <p:nvSpPr>
          <p:cNvPr id="36906" name="Rectangle 42"/>
          <p:cNvSpPr>
            <a:spLocks noChangeArrowheads="1"/>
          </p:cNvSpPr>
          <p:nvPr/>
        </p:nvSpPr>
        <p:spPr bwMode="auto">
          <a:xfrm>
            <a:off x="684213" y="3429000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/>
              <a:t>n =8</a:t>
            </a:r>
          </a:p>
          <a:p>
            <a:pPr algn="ctr"/>
            <a:endParaRPr lang="fr-FR" sz="2800" b="1"/>
          </a:p>
        </p:txBody>
      </p:sp>
      <p:sp>
        <p:nvSpPr>
          <p:cNvPr id="36907" name="Rectangle 43"/>
          <p:cNvSpPr>
            <a:spLocks noChangeArrowheads="1"/>
          </p:cNvSpPr>
          <p:nvPr/>
        </p:nvSpPr>
        <p:spPr bwMode="auto">
          <a:xfrm>
            <a:off x="684213" y="5518150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fr-FR" sz="2800" b="1"/>
              <a:t>n =9</a:t>
            </a:r>
          </a:p>
          <a:p>
            <a:pPr algn="ctr"/>
            <a:endParaRPr lang="fr-FR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6" grpId="0"/>
      <p:bldP spid="36897" grpId="0"/>
      <p:bldP spid="36898" grpId="0"/>
      <p:bldP spid="36899" grpId="0"/>
      <p:bldP spid="36900" grpId="0"/>
      <p:bldP spid="36901" grpId="0"/>
      <p:bldP spid="36902" grpId="0"/>
      <p:bldP spid="36903" grpId="0"/>
      <p:bldP spid="36904" grpId="0"/>
      <p:bldP spid="36905" grpId="0"/>
      <p:bldP spid="36906" grpId="0"/>
      <p:bldP spid="369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11863" y="1484313"/>
            <a:ext cx="1873250" cy="7921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DZ" sz="2800" b="1">
                <a:latin typeface="Times New Roman" pitchFamily="18" charset="0"/>
                <a:cs typeface="Times New Roman" pitchFamily="18" charset="0"/>
              </a:rPr>
              <a:t>ألكان</a:t>
            </a:r>
            <a:endParaRPr lang="fr-FR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395288" y="188913"/>
            <a:ext cx="2627312" cy="936625"/>
          </a:xfrm>
          <a:prstGeom prst="flowChartAlternateProcess">
            <a:avLst/>
          </a:prstGeom>
          <a:gradFill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r="100000" b="10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DZ" sz="2800" b="1">
                <a:solidFill>
                  <a:srgbClr val="FFFF66"/>
                </a:solidFill>
                <a:latin typeface="Times New Roman" pitchFamily="18" charset="0"/>
              </a:rPr>
              <a:t>2    الجذور الالكيلية</a:t>
            </a:r>
            <a:endParaRPr lang="fr-FR" sz="2800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2750" y="2259013"/>
            <a:ext cx="273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563938" y="333375"/>
            <a:ext cx="5580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ar-DZ" sz="2400" b="1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هي جذورتشتق من </a:t>
            </a:r>
            <a:r>
              <a:rPr lang="ar-DZ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ألكانات تحدف ذرة  هيدروجين</a:t>
            </a:r>
            <a:r>
              <a:rPr lang="ar-SA" sz="2400" b="1">
                <a:solidFill>
                  <a:srgbClr val="FFFF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ar-DZ" sz="2400" b="1">
                <a:solidFill>
                  <a:srgbClr val="FFFF00"/>
                </a:solidFill>
                <a:latin typeface="Times New Roman" pitchFamily="18" charset="0"/>
                <a:cs typeface="Arial" pitchFamily="34" charset="0"/>
              </a:rPr>
              <a:t>واحدة منها</a:t>
            </a:r>
            <a:endParaRPr lang="fr-FR" sz="2400" b="1">
              <a:solidFill>
                <a:srgbClr val="FFFF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3419475" y="3573463"/>
            <a:ext cx="2840038" cy="114300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t="100000" r="100000"/>
            </a:path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4400">
                <a:latin typeface="Times New Roman" pitchFamily="18" charset="0"/>
                <a:cs typeface="Times New Roman" pitchFamily="18" charset="0"/>
              </a:rPr>
              <a:t>صيغتها</a:t>
            </a:r>
            <a:r>
              <a:rPr lang="ar-DZ" sz="4400">
                <a:latin typeface="Times New Roman" pitchFamily="18" charset="0"/>
                <a:cs typeface="Times New Roman" pitchFamily="18" charset="0"/>
              </a:rPr>
              <a:t> العامة</a:t>
            </a:r>
            <a:r>
              <a:rPr lang="fr-FR" sz="4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3708400" y="184467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6011863" y="2492375"/>
            <a:ext cx="1800225" cy="11525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ahoma" pitchFamily="34" charset="0"/>
              </a:rPr>
              <a:t>C</a:t>
            </a:r>
            <a:r>
              <a:rPr lang="en-US" sz="2800" b="1" baseline="-25000">
                <a:latin typeface="Tahoma" pitchFamily="34" charset="0"/>
              </a:rPr>
              <a:t>n</a:t>
            </a:r>
            <a:r>
              <a:rPr lang="en-US" sz="2800" b="1">
                <a:latin typeface="Tahoma" pitchFamily="34" charset="0"/>
              </a:rPr>
              <a:t>H</a:t>
            </a:r>
            <a:r>
              <a:rPr lang="en-US" sz="2800" b="1" baseline="-25000">
                <a:latin typeface="Tahoma" pitchFamily="34" charset="0"/>
              </a:rPr>
              <a:t>2n+</a:t>
            </a:r>
            <a:r>
              <a:rPr lang="ar-DZ" sz="2800" b="1" baseline="-25000">
                <a:latin typeface="Tahoma" pitchFamily="34" charset="0"/>
              </a:rPr>
              <a:t>2</a:t>
            </a:r>
            <a:endParaRPr lang="fr-FR" sz="2800" b="1" baseline="-25000">
              <a:latin typeface="Tahoma" pitchFamily="34" charset="0"/>
            </a:endParaRP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1763713" y="1412875"/>
            <a:ext cx="1800225" cy="9366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l="100000" b="100000"/>
            </a:path>
          </a:gra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DZ" sz="2800" b="1">
                <a:latin typeface="Tahoma" pitchFamily="34" charset="0"/>
              </a:rPr>
              <a:t>جذر</a:t>
            </a:r>
            <a:r>
              <a:rPr lang="ar-DZ" sz="2800" b="1">
                <a:latin typeface="Times New Roman" pitchFamily="18" charset="0"/>
                <a:cs typeface="Times New Roman" pitchFamily="18" charset="0"/>
              </a:rPr>
              <a:t>ألكيلي</a:t>
            </a:r>
            <a:endParaRPr lang="fr-FR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6084888" y="5157788"/>
            <a:ext cx="1655762" cy="11525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sz="2800" b="1">
                <a:latin typeface="Times New Roman" pitchFamily="18" charset="0"/>
                <a:cs typeface="Times New Roman" pitchFamily="18" charset="0"/>
              </a:rPr>
              <a:t>نرمز له </a:t>
            </a:r>
            <a:endParaRPr lang="fr-FR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1547813" y="5229225"/>
            <a:ext cx="1800225" cy="11525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1763713" y="2565400"/>
            <a:ext cx="1800225" cy="11525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>
                <a:latin typeface="Tahoma" pitchFamily="34" charset="0"/>
              </a:rPr>
              <a:t>-</a:t>
            </a:r>
            <a:r>
              <a:rPr lang="en-US" sz="2800" b="1">
                <a:latin typeface="Tahoma" pitchFamily="34" charset="0"/>
              </a:rPr>
              <a:t>C</a:t>
            </a:r>
            <a:r>
              <a:rPr lang="en-US" sz="2800" b="1" baseline="-25000">
                <a:latin typeface="Tahoma" pitchFamily="34" charset="0"/>
              </a:rPr>
              <a:t>n</a:t>
            </a:r>
            <a:r>
              <a:rPr lang="en-US" sz="2800" b="1">
                <a:latin typeface="Tahoma" pitchFamily="34" charset="0"/>
              </a:rPr>
              <a:t>H</a:t>
            </a:r>
            <a:r>
              <a:rPr lang="en-US" sz="2800" b="1" baseline="-25000">
                <a:latin typeface="Tahoma" pitchFamily="34" charset="0"/>
              </a:rPr>
              <a:t>2n+</a:t>
            </a:r>
            <a:r>
              <a:rPr lang="ar-DZ" sz="2800" b="1" baseline="-25000">
                <a:latin typeface="Tahoma" pitchFamily="34" charset="0"/>
              </a:rPr>
              <a:t>1</a:t>
            </a:r>
            <a:endParaRPr lang="fr-FR" sz="2800" b="1" baseline="-25000">
              <a:latin typeface="Tahoma" pitchFamily="34" charset="0"/>
            </a:endParaRP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3708400" y="5661025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H"/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3924300" y="4724400"/>
            <a:ext cx="1800225" cy="792163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DZ" b="1">
                <a:latin typeface="Tahoma" pitchFamily="34" charset="0"/>
              </a:rPr>
              <a:t>-</a:t>
            </a:r>
            <a:r>
              <a:rPr lang="en-US" sz="2800" b="1">
                <a:latin typeface="Tahoma" pitchFamily="34" charset="0"/>
              </a:rPr>
              <a:t>C</a:t>
            </a:r>
            <a:r>
              <a:rPr lang="en-US" sz="2800" b="1" baseline="-25000">
                <a:latin typeface="Tahoma" pitchFamily="34" charset="0"/>
              </a:rPr>
              <a:t>n</a:t>
            </a:r>
            <a:r>
              <a:rPr lang="en-US" sz="2800" b="1">
                <a:latin typeface="Tahoma" pitchFamily="34" charset="0"/>
              </a:rPr>
              <a:t>H</a:t>
            </a:r>
            <a:r>
              <a:rPr lang="en-US" sz="2800" b="1" baseline="-25000">
                <a:latin typeface="Tahoma" pitchFamily="34" charset="0"/>
              </a:rPr>
              <a:t>2n+</a:t>
            </a:r>
            <a:r>
              <a:rPr lang="ar-DZ" sz="2800" b="1" baseline="-25000">
                <a:latin typeface="Tahoma" pitchFamily="34" charset="0"/>
              </a:rPr>
              <a:t>1</a:t>
            </a:r>
            <a:endParaRPr lang="fr-FR" sz="2800" b="1" baseline="-2500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 autoUpdateAnimBg="0"/>
      <p:bldP spid="37891" grpId="0" animBg="1" autoUpdateAnimBg="0"/>
      <p:bldP spid="37893" grpId="0" autoUpdateAnimBg="0"/>
      <p:bldP spid="37894" grpId="0" animBg="1" autoUpdateAnimBg="0"/>
      <p:bldP spid="37895" grpId="0" animBg="1"/>
      <p:bldP spid="37896" grpId="0" animBg="1" autoUpdateAnimBg="0"/>
      <p:bldP spid="37897" grpId="0" animBg="1" autoUpdateAnimBg="0"/>
      <p:bldP spid="37898" grpId="0" animBg="1" autoUpdateAnimBg="0"/>
      <p:bldP spid="37899" grpId="0" animBg="1" autoUpdateAnimBg="0"/>
      <p:bldP spid="37900" grpId="0" animBg="1" autoUpdateAnimBg="0"/>
      <p:bldP spid="37901" grpId="0" animBg="1"/>
      <p:bldP spid="37902" grpId="0" animBg="1" autoUpdateAnimBg="0"/>
    </p:bldLst>
  </p:timing>
</p:sld>
</file>

<file path=ppt/theme/theme1.xml><?xml version="1.0" encoding="utf-8"?>
<a:theme xmlns:a="http://schemas.openxmlformats.org/drawingml/2006/main" name="Rayon">
  <a:themeElements>
    <a:clrScheme name="Rayon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Ray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Rayon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o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816</TotalTime>
  <Words>1657</Words>
  <Application>Microsoft Office PowerPoint</Application>
  <PresentationFormat>Affichage à l'écran (4:3)</PresentationFormat>
  <Paragraphs>637</Paragraphs>
  <Slides>46</Slides>
  <Notes>0</Notes>
  <HiddenSlides>2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46</vt:i4>
      </vt:variant>
    </vt:vector>
  </HeadingPairs>
  <TitlesOfParts>
    <vt:vector size="55" baseType="lpstr">
      <vt:lpstr>Arial</vt:lpstr>
      <vt:lpstr>Garamond</vt:lpstr>
      <vt:lpstr>Microsoft Sans Serif</vt:lpstr>
      <vt:lpstr>Tahoma</vt:lpstr>
      <vt:lpstr>Times New Roman</vt:lpstr>
      <vt:lpstr>Wingdings</vt:lpstr>
      <vt:lpstr>Rayon</vt:lpstr>
      <vt:lpstr>Objet d’environnement du Gestionnaire de liaisons</vt:lpstr>
      <vt:lpstr>Package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1نختار السلسلة الرئيسية</vt:lpstr>
      <vt:lpstr>ولتكن السلسلةالصفراء  </vt:lpstr>
      <vt:lpstr>اذا كانت السلسلة تحتوي  على جذرين او اكثر</vt:lpstr>
      <vt:lpstr>اذا كانت السلسلة تحتوي جذرين متماثلين </vt:lpstr>
      <vt:lpstr>لاحظ هذه الحالة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الكتابة الطوبولوجية للفحوم الهيدروجينية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تمارين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الخاريطة المفاهيمية</dc:title>
  <dc:creator>karim</dc:creator>
  <cp:lastModifiedBy>ency-education.com website</cp:lastModifiedBy>
  <cp:revision>19</cp:revision>
  <dcterms:created xsi:type="dcterms:W3CDTF">2012-01-21T12:01:09Z</dcterms:created>
  <dcterms:modified xsi:type="dcterms:W3CDTF">2019-03-25T11:34:24Z</dcterms:modified>
</cp:coreProperties>
</file>